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64" r:id="rId4"/>
    <p:sldId id="259" r:id="rId5"/>
    <p:sldId id="260" r:id="rId6"/>
    <p:sldId id="261" r:id="rId7"/>
    <p:sldId id="262" r:id="rId8"/>
    <p:sldId id="263" r:id="rId9"/>
    <p:sldId id="265" r:id="rId10"/>
    <p:sldId id="303" r:id="rId11"/>
    <p:sldId id="281" r:id="rId12"/>
    <p:sldId id="280" r:id="rId13"/>
    <p:sldId id="268" r:id="rId14"/>
    <p:sldId id="269" r:id="rId15"/>
    <p:sldId id="271" r:id="rId16"/>
    <p:sldId id="272" r:id="rId17"/>
    <p:sldId id="307" r:id="rId18"/>
    <p:sldId id="274" r:id="rId19"/>
    <p:sldId id="275" r:id="rId20"/>
    <p:sldId id="273" r:id="rId21"/>
    <p:sldId id="276" r:id="rId22"/>
    <p:sldId id="277" r:id="rId23"/>
    <p:sldId id="305" r:id="rId24"/>
    <p:sldId id="267" r:id="rId25"/>
    <p:sldId id="301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300" r:id="rId35"/>
    <p:sldId id="308" r:id="rId36"/>
    <p:sldId id="296" r:id="rId37"/>
    <p:sldId id="304" r:id="rId38"/>
    <p:sldId id="297" r:id="rId39"/>
    <p:sldId id="302" r:id="rId40"/>
    <p:sldId id="29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684"/>
    <a:srgbClr val="C2BA0E"/>
    <a:srgbClr val="3A88FE"/>
    <a:srgbClr val="FE2415"/>
    <a:srgbClr val="37561F"/>
    <a:srgbClr val="FF41FF"/>
    <a:srgbClr val="97D35F"/>
    <a:srgbClr val="942292"/>
    <a:srgbClr val="FF9310"/>
    <a:srgbClr val="FF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1"/>
    <p:restoredTop sz="94589"/>
  </p:normalViewPr>
  <p:slideViewPr>
    <p:cSldViewPr snapToGrid="0" snapToObjects="1">
      <p:cViewPr varScale="1">
        <p:scale>
          <a:sx n="82" d="100"/>
          <a:sy n="82" d="100"/>
        </p:scale>
        <p:origin x="83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9" d="100"/>
          <a:sy n="139" d="100"/>
        </p:scale>
        <p:origin x="48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PRIHODI I PRIMICI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2021.</c:v>
                </c:pt>
                <c:pt idx="1">
                  <c:v>2022.</c:v>
                </c:pt>
                <c:pt idx="2">
                  <c:v>2023.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62226333</c:v>
                </c:pt>
                <c:pt idx="1">
                  <c:v>67230239</c:v>
                </c:pt>
                <c:pt idx="2">
                  <c:v>77752922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78-4ED2-B585-DAC7BB50D6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RASHODI I IZDACI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2021.</c:v>
                </c:pt>
                <c:pt idx="1">
                  <c:v>2022.</c:v>
                </c:pt>
                <c:pt idx="2">
                  <c:v>2023.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64231900</c:v>
                </c:pt>
                <c:pt idx="1">
                  <c:v>69284159</c:v>
                </c:pt>
                <c:pt idx="2">
                  <c:v>79213106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78-4ED2-B585-DAC7BB50D6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9513600"/>
        <c:axId val="1139477808"/>
      </c:barChart>
      <c:catAx>
        <c:axId val="113951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en-US"/>
          </a:p>
        </c:txPr>
        <c:crossAx val="1139477808"/>
        <c:crosses val="autoZero"/>
        <c:auto val="1"/>
        <c:lblAlgn val="ctr"/>
        <c:lblOffset val="100"/>
        <c:noMultiLvlLbl val="0"/>
      </c:catAx>
      <c:valAx>
        <c:axId val="113947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en-US"/>
          </a:p>
        </c:txPr>
        <c:crossAx val="113951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DINPro" charset="0"/>
          <a:ea typeface="DINPro" charset="0"/>
          <a:cs typeface="DINPro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IZNOS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59-4C77-A5B1-26D31443EC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59-4C77-A5B1-26D31443EC25}"/>
              </c:ext>
            </c:extLst>
          </c:dPt>
          <c:dLbls>
            <c:dLbl>
              <c:idx val="0"/>
              <c:layout>
                <c:manualLayout>
                  <c:x val="-0.140481173787084"/>
                  <c:y val="-4.8177517759530802E-2"/>
                </c:manualLayout>
              </c:layout>
              <c:tx>
                <c:rich>
                  <a:bodyPr/>
                  <a:lstStyle/>
                  <a:p>
                    <a:fld id="{7D7A9120-38CB-A646-8DE6-336B52EF5A8F}" type="VALUE">
                      <a:rPr lang="en-US" smtClean="0"/>
                      <a:pPr/>
                      <a:t>[VRIJEDNOST]</a:t>
                    </a:fld>
                    <a:endParaRPr lang="en-US" dirty="0"/>
                  </a:p>
                  <a:p>
                    <a:r>
                      <a:rPr lang="en-US" sz="1800" dirty="0"/>
                      <a:t>57,63%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59-4C77-A5B1-26D31443EC25}"/>
                </c:ext>
              </c:extLst>
            </c:dLbl>
            <c:dLbl>
              <c:idx val="1"/>
              <c:layout>
                <c:manualLayout>
                  <c:x val="0.13992605200927999"/>
                  <c:y val="5.4500176094575303E-2"/>
                </c:manualLayout>
              </c:layout>
              <c:tx>
                <c:rich>
                  <a:bodyPr/>
                  <a:lstStyle/>
                  <a:p>
                    <a:fld id="{C4B9ABEF-46F9-1146-A344-503386C7DFF8}" type="VALUE">
                      <a:rPr lang="en-US" smtClean="0"/>
                      <a:pPr/>
                      <a:t>[VRIJEDNOST]</a:t>
                    </a:fld>
                    <a:endParaRPr lang="en-US" dirty="0"/>
                  </a:p>
                  <a:p>
                    <a:r>
                      <a:rPr lang="en-US" sz="1800" dirty="0"/>
                      <a:t>42,37%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59-4C77-A5B1-26D31443EC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DINPro" charset="0"/>
                    <a:ea typeface="DINPro" charset="0"/>
                    <a:cs typeface="DINPro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Nenamjenski prihodi</c:v>
                </c:pt>
                <c:pt idx="1">
                  <c:v>Namjenski prihodi i primici</c:v>
                </c:pt>
              </c:strCache>
            </c:strRef>
          </c:cat>
          <c:val>
            <c:numRef>
              <c:f>Sheet1!$B$2:$B$3</c:f>
              <c:numCache>
                <c:formatCode>#,##0.00</c:formatCode>
                <c:ptCount val="2"/>
                <c:pt idx="0">
                  <c:v>33502154</c:v>
                </c:pt>
                <c:pt idx="1">
                  <c:v>24631223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59-4C77-A5B1-26D31443E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IZNOS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F7-4D93-8A5D-B788034E2D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F7-4D93-8A5D-B788034E2D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F7-4D93-8A5D-B788034E2D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F7-4D93-8A5D-B788034E2D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F7-4D93-8A5D-B788034E2D9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F7-4D93-8A5D-B788034E2D9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4F7-4D93-8A5D-B788034E2D9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4F7-4D93-8A5D-B788034E2D9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4F7-4D93-8A5D-B788034E2D92}"/>
              </c:ext>
            </c:extLst>
          </c:dPt>
          <c:dLbls>
            <c:dLbl>
              <c:idx val="0"/>
              <c:layout>
                <c:manualLayout>
                  <c:x val="-8.14613829521844E-2"/>
                  <c:y val="-0.19668051669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F7-4D93-8A5D-B788034E2D92}"/>
                </c:ext>
              </c:extLst>
            </c:dLbl>
            <c:dLbl>
              <c:idx val="1"/>
              <c:layout>
                <c:manualLayout>
                  <c:x val="0.151572277515614"/>
                  <c:y val="-3.063179958288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4F7-4D93-8A5D-B788034E2D92}"/>
                </c:ext>
              </c:extLst>
            </c:dLbl>
            <c:dLbl>
              <c:idx val="3"/>
              <c:layout>
                <c:manualLayout>
                  <c:x val="1.7947329901000599E-3"/>
                  <c:y val="0.216097081567874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4F7-4D93-8A5D-B788034E2D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INPro" charset="0"/>
                    <a:ea typeface="DINPro" charset="0"/>
                    <a:cs typeface="DINPro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Prihodi od poreza</c:v>
                </c:pt>
                <c:pt idx="1">
                  <c:v>Pomoći iz inozemstva i od subjekata unutar općeg proračuna</c:v>
                </c:pt>
                <c:pt idx="2">
                  <c:v>Prihodi od imovine </c:v>
                </c:pt>
                <c:pt idx="3">
                  <c:v>Prihodi od upravnih i administrativnih pristojbi, pristojbi po posebnim propisima i naknada</c:v>
                </c:pt>
                <c:pt idx="4">
                  <c:v>Prihodi od prodaje proizvoda i robe te pruženih usluga i prihodi od donacija</c:v>
                </c:pt>
                <c:pt idx="5">
                  <c:v>Kazne, upravne mjere i ostali prihodi</c:v>
                </c:pt>
                <c:pt idx="6">
                  <c:v>Prihodi od prodaje neproizvedene dugotrajne imovine</c:v>
                </c:pt>
                <c:pt idx="7">
                  <c:v>Prihodi od prodaje proizvedene dugotrajne imovine</c:v>
                </c:pt>
                <c:pt idx="8">
                  <c:v>Primici iz računa financiranja</c:v>
                </c:pt>
              </c:strCache>
            </c:strRef>
          </c:cat>
          <c:val>
            <c:numRef>
              <c:f>Sheet1!$B$2:$B$10</c:f>
              <c:numCache>
                <c:formatCode>#,##0.00</c:formatCode>
                <c:ptCount val="9"/>
                <c:pt idx="0">
                  <c:v>29041521</c:v>
                </c:pt>
                <c:pt idx="1">
                  <c:v>20243965</c:v>
                </c:pt>
                <c:pt idx="2">
                  <c:v>4427767</c:v>
                </c:pt>
                <c:pt idx="3">
                  <c:v>14134085</c:v>
                </c:pt>
                <c:pt idx="4">
                  <c:v>644309</c:v>
                </c:pt>
                <c:pt idx="5">
                  <c:v>292650</c:v>
                </c:pt>
                <c:pt idx="6">
                  <c:v>4800000</c:v>
                </c:pt>
                <c:pt idx="7">
                  <c:v>605625</c:v>
                </c:pt>
                <c:pt idx="8">
                  <c:v>3563000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4F7-4D93-8A5D-B788034E2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40448732810604"/>
          <c:y val="4.69749015748031E-2"/>
          <c:w val="0.38359551267189401"/>
          <c:h val="0.9530250984251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>
            <a:lnSpc>
              <a:spcPct val="100000"/>
            </a:lnSpc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r>
              <a:rPr lang="hr-HR" sz="1600" b="1" dirty="0">
                <a:effectLst/>
                <a:latin typeface="DINPro" charset="0"/>
                <a:ea typeface="DINPro" charset="0"/>
                <a:cs typeface="DINPro" charset="0"/>
              </a:rPr>
              <a:t>Rashodi i izdaci po skupinama za Grad Pulu i proračunske korisnike</a:t>
            </a:r>
            <a:endParaRPr lang="en-GB" sz="1600" dirty="0">
              <a:effectLst/>
              <a:latin typeface="DINPro" charset="0"/>
              <a:ea typeface="DINPro" charset="0"/>
              <a:cs typeface="DINPro" charset="0"/>
            </a:endParaRPr>
          </a:p>
        </c:rich>
      </c:tx>
      <c:layout>
        <c:manualLayout>
          <c:xMode val="edge"/>
          <c:yMode val="edge"/>
          <c:x val="0.15623269606780199"/>
          <c:y val="1.9631904369438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 Pula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Rashodi za zaposlene </c:v>
                </c:pt>
                <c:pt idx="1">
                  <c:v>Materijalni rashodi</c:v>
                </c:pt>
                <c:pt idx="2">
                  <c:v>Financijski rashodi</c:v>
                </c:pt>
                <c:pt idx="3">
                  <c:v>Subvencije</c:v>
                </c:pt>
                <c:pt idx="4">
                  <c:v>Pomoći dane u inozemstvo i unutar općeg proračuna</c:v>
                </c:pt>
                <c:pt idx="5">
                  <c:v>Naknade građanima i kućanstvima na temelju osiguranja i druge naknade</c:v>
                </c:pt>
                <c:pt idx="6">
                  <c:v>Ostali rashodi</c:v>
                </c:pt>
                <c:pt idx="7">
                  <c:v>Rashodi za nabavu neproizvedene dugotrajne imovine</c:v>
                </c:pt>
                <c:pt idx="8">
                  <c:v>Rashodi za nabavu proizvedene dugotrajne imovine</c:v>
                </c:pt>
                <c:pt idx="9">
                  <c:v>Rashodi za dodatna ulaganja na nefinancijskoj imovini</c:v>
                </c:pt>
                <c:pt idx="10">
                  <c:v>Izdaci iz računa financiranja</c:v>
                </c:pt>
              </c:strCache>
            </c:strRef>
          </c:cat>
          <c:val>
            <c:numRef>
              <c:f>Sheet1!$B$2:$B$12</c:f>
              <c:numCache>
                <c:formatCode>#,##0.00</c:formatCode>
                <c:ptCount val="11"/>
                <c:pt idx="0">
                  <c:v>4850382</c:v>
                </c:pt>
                <c:pt idx="1">
                  <c:v>16831936</c:v>
                </c:pt>
                <c:pt idx="2">
                  <c:v>135000</c:v>
                </c:pt>
                <c:pt idx="3">
                  <c:v>2679563</c:v>
                </c:pt>
                <c:pt idx="4">
                  <c:v>1084334</c:v>
                </c:pt>
                <c:pt idx="5">
                  <c:v>1245376</c:v>
                </c:pt>
                <c:pt idx="6">
                  <c:v>8091624</c:v>
                </c:pt>
                <c:pt idx="7">
                  <c:v>542837</c:v>
                </c:pt>
                <c:pt idx="8">
                  <c:v>12159337</c:v>
                </c:pt>
                <c:pt idx="9" formatCode="General">
                  <c:v>157</c:v>
                </c:pt>
                <c:pt idx="10">
                  <c:v>853124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FC-4D5E-A011-760318AC24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Proračunski korisnici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Rashodi za zaposlene </c:v>
                </c:pt>
                <c:pt idx="1">
                  <c:v>Materijalni rashodi</c:v>
                </c:pt>
                <c:pt idx="2">
                  <c:v>Financijski rashodi</c:v>
                </c:pt>
                <c:pt idx="3">
                  <c:v>Subvencije</c:v>
                </c:pt>
                <c:pt idx="4">
                  <c:v>Pomoći dane u inozemstvo i unutar općeg proračuna</c:v>
                </c:pt>
                <c:pt idx="5">
                  <c:v>Naknade građanima i kućanstvima na temelju osiguranja i druge naknade</c:v>
                </c:pt>
                <c:pt idx="6">
                  <c:v>Ostali rashodi</c:v>
                </c:pt>
                <c:pt idx="7">
                  <c:v>Rashodi za nabavu neproizvedene dugotrajne imovine</c:v>
                </c:pt>
                <c:pt idx="8">
                  <c:v>Rashodi za nabavu proizvedene dugotrajne imovine</c:v>
                </c:pt>
                <c:pt idx="9">
                  <c:v>Rashodi za dodatna ulaganja na nefinancijskoj imovini</c:v>
                </c:pt>
                <c:pt idx="10">
                  <c:v>Izdaci iz računa financiranja</c:v>
                </c:pt>
              </c:strCache>
            </c:strRef>
          </c:cat>
          <c:val>
            <c:numRef>
              <c:f>Sheet1!$C$2:$C$12</c:f>
              <c:numCache>
                <c:formatCode>#,##0.00</c:formatCode>
                <c:ptCount val="11"/>
                <c:pt idx="0">
                  <c:v>23431158</c:v>
                </c:pt>
                <c:pt idx="1">
                  <c:v>6007643</c:v>
                </c:pt>
                <c:pt idx="2">
                  <c:v>10971</c:v>
                </c:pt>
                <c:pt idx="3" formatCode="General">
                  <c:v>0</c:v>
                </c:pt>
                <c:pt idx="4" formatCode="General">
                  <c:v>0</c:v>
                </c:pt>
                <c:pt idx="5">
                  <c:v>192514</c:v>
                </c:pt>
                <c:pt idx="6">
                  <c:v>1195</c:v>
                </c:pt>
                <c:pt idx="7">
                  <c:v>3119</c:v>
                </c:pt>
                <c:pt idx="8">
                  <c:v>864486</c:v>
                </c:pt>
                <c:pt idx="9">
                  <c:v>228350</c:v>
                </c:pt>
                <c:pt idx="10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FC-4D5E-A011-760318AC24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9331552"/>
        <c:axId val="1139319024"/>
      </c:barChart>
      <c:catAx>
        <c:axId val="1139331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en-US"/>
          </a:p>
        </c:txPr>
        <c:crossAx val="1139319024"/>
        <c:crosses val="autoZero"/>
        <c:auto val="1"/>
        <c:lblAlgn val="ctr"/>
        <c:lblOffset val="100"/>
        <c:noMultiLvlLbl val="0"/>
      </c:catAx>
      <c:valAx>
        <c:axId val="1139319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defRPr>
            </a:pPr>
            <a:endParaRPr lang="en-US"/>
          </a:p>
        </c:txPr>
        <c:crossAx val="113933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91F-414C-8514-3017DA3A9E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1F-414C-8514-3017DA3A9E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91F-414C-8514-3017DA3A9E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91F-414C-8514-3017DA3A9E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91F-414C-8514-3017DA3A9ED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91F-414C-8514-3017DA3A9ED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91F-414C-8514-3017DA3A9ED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91F-414C-8514-3017DA3A9ED8}"/>
              </c:ext>
            </c:extLst>
          </c:dPt>
          <c:dLbls>
            <c:dLbl>
              <c:idx val="3"/>
              <c:layout>
                <c:manualLayout>
                  <c:x val="-0.14022645573505299"/>
                  <c:y val="-5.41401461893653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DINPro" charset="0"/>
                      <a:ea typeface="DINPro" charset="0"/>
                      <a:cs typeface="DINPro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1F-414C-8514-3017DA3A9ED8}"/>
                </c:ext>
              </c:extLst>
            </c:dLbl>
            <c:dLbl>
              <c:idx val="4"/>
              <c:layout>
                <c:manualLayout>
                  <c:x val="0.137942261738941"/>
                  <c:y val="-7.50962018117720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DINPro" charset="0"/>
                      <a:ea typeface="DINPro" charset="0"/>
                      <a:cs typeface="DINPro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1F-414C-8514-3017DA3A9E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INPro" charset="0"/>
                    <a:ea typeface="DINPro" charset="0"/>
                    <a:cs typeface="DINPro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Upravni odjel za lokalnu samoupravu</c:v>
                </c:pt>
                <c:pt idx="1">
                  <c:v>Upravni odjel za financije i gospodarstvo</c:v>
                </c:pt>
                <c:pt idx="2">
                  <c:v>Upravni odjel za prostorno planiranje i zaštitu okoliša</c:v>
                </c:pt>
                <c:pt idx="3">
                  <c:v>Upravni odjel za komunalni sustav i upravljanje imovinom</c:v>
                </c:pt>
                <c:pt idx="4">
                  <c:v>Upravni odjel za društvene djelatnosti i mlade</c:v>
                </c:pt>
                <c:pt idx="5">
                  <c:v>Upravni odjel za kulturu i razvoj civilnog društva</c:v>
                </c:pt>
                <c:pt idx="6">
                  <c:v>Služba za poslove zastupanje Grada</c:v>
                </c:pt>
                <c:pt idx="7">
                  <c:v>Služba za unutarnju reviziju</c:v>
                </c:pt>
              </c:strCache>
            </c:strRef>
          </c:cat>
          <c:val>
            <c:numRef>
              <c:f>Sheet1!$B$2:$B$9</c:f>
              <c:numCache>
                <c:formatCode>#,##0.00</c:formatCode>
                <c:ptCount val="8"/>
                <c:pt idx="0">
                  <c:v>2505997</c:v>
                </c:pt>
                <c:pt idx="1">
                  <c:v>3906439</c:v>
                </c:pt>
                <c:pt idx="2">
                  <c:v>4837606</c:v>
                </c:pt>
                <c:pt idx="3">
                  <c:v>22912144</c:v>
                </c:pt>
                <c:pt idx="4">
                  <c:v>39966927</c:v>
                </c:pt>
                <c:pt idx="5">
                  <c:v>4799760</c:v>
                </c:pt>
                <c:pt idx="6">
                  <c:v>246600</c:v>
                </c:pt>
                <c:pt idx="7">
                  <c:v>37633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91F-414C-8514-3017DA3A9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0256801437861296"/>
          <c:y val="4.9982633986420097E-2"/>
          <c:w val="0.38600539231734798"/>
          <c:h val="0.90946747832691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DINPro" charset="0"/>
          <a:ea typeface="DINPro" charset="0"/>
          <a:cs typeface="DINPro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5B77A-78C7-2B49-8BE1-D9BB218D5B19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986CE4-B26A-6A47-9A4C-1395A7FBBA80}">
      <dgm:prSet phldrT="[Text]" custT="1"/>
      <dgm:spPr/>
      <dgm:t>
        <a:bodyPr/>
        <a:lstStyle/>
        <a:p>
          <a:endParaRPr lang="hr-HR" sz="1100" dirty="0">
            <a:latin typeface="DINPro" charset="0"/>
            <a:ea typeface="DINPro" charset="0"/>
            <a:cs typeface="DINPro" charset="0"/>
          </a:endParaRPr>
        </a:p>
        <a:p>
          <a:r>
            <a:rPr lang="hr-HR" sz="1600" b="1" dirty="0">
              <a:latin typeface="DINPro" charset="0"/>
              <a:ea typeface="DINPro" charset="0"/>
              <a:cs typeface="DINPro" charset="0"/>
            </a:rPr>
            <a:t>19.10.</a:t>
          </a:r>
          <a:endParaRPr lang="en-US" sz="1600" b="1" dirty="0">
            <a:latin typeface="DINPro" charset="0"/>
            <a:ea typeface="DINPro" charset="0"/>
            <a:cs typeface="DINPro" charset="0"/>
          </a:endParaRPr>
        </a:p>
      </dgm:t>
    </dgm:pt>
    <dgm:pt modelId="{09B94DD5-368F-B446-B173-9B2AF535E26A}" type="parTrans" cxnId="{9C496275-99DE-0C44-8B2B-CC460AA0496F}">
      <dgm:prSet/>
      <dgm:spPr/>
      <dgm:t>
        <a:bodyPr/>
        <a:lstStyle/>
        <a:p>
          <a:endParaRPr lang="en-US"/>
        </a:p>
      </dgm:t>
    </dgm:pt>
    <dgm:pt modelId="{65567F13-339C-5D48-B5E6-F8094284E3CE}" type="sibTrans" cxnId="{9C496275-99DE-0C44-8B2B-CC460AA0496F}">
      <dgm:prSet/>
      <dgm:spPr/>
      <dgm:t>
        <a:bodyPr/>
        <a:lstStyle/>
        <a:p>
          <a:endParaRPr lang="en-US"/>
        </a:p>
      </dgm:t>
    </dgm:pt>
    <dgm:pt modelId="{E17847AC-A430-2C49-B017-70B56624A2D5}">
      <dgm:prSet phldrT="[Text]"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Savjetovanje s javnošću (15 dana)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2B786BC3-C939-184F-9879-85663E4AA0CF}" type="parTrans" cxnId="{C61AF091-C70D-BD45-8F8D-E196AE4A428C}">
      <dgm:prSet/>
      <dgm:spPr/>
      <dgm:t>
        <a:bodyPr/>
        <a:lstStyle/>
        <a:p>
          <a:endParaRPr lang="en-US"/>
        </a:p>
      </dgm:t>
    </dgm:pt>
    <dgm:pt modelId="{3DCCC686-320C-8D41-A391-D8EB583BD1BE}" type="sibTrans" cxnId="{C61AF091-C70D-BD45-8F8D-E196AE4A428C}">
      <dgm:prSet/>
      <dgm:spPr/>
      <dgm:t>
        <a:bodyPr/>
        <a:lstStyle/>
        <a:p>
          <a:endParaRPr lang="en-US"/>
        </a:p>
      </dgm:t>
    </dgm:pt>
    <dgm:pt modelId="{DD5E772A-E33C-A749-AA5D-7954C71290DA}">
      <dgm:prSet phldrT="[Text]" custT="1"/>
      <dgm:spPr/>
      <dgm:t>
        <a:bodyPr/>
        <a:lstStyle/>
        <a:p>
          <a:pPr>
            <a:spcAft>
              <a:spcPct val="35000"/>
            </a:spcAft>
          </a:pPr>
          <a:endParaRPr lang="hr-HR" sz="900" b="1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  <a:p>
          <a:pPr>
            <a:spcAft>
              <a:spcPts val="0"/>
            </a:spcAft>
          </a:pPr>
          <a:r>
            <a:rPr lang="hr-HR" sz="1400" b="1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4.11.</a:t>
          </a:r>
        </a:p>
        <a:p>
          <a:pPr>
            <a:spcAft>
              <a:spcPts val="0"/>
            </a:spcAft>
          </a:pPr>
          <a:r>
            <a:rPr lang="hr-HR" sz="1400" b="1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 – 14.11. </a:t>
          </a:r>
          <a:endParaRPr lang="en-US" sz="1400" b="1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</dgm:t>
    </dgm:pt>
    <dgm:pt modelId="{8EB8A8E2-9FEC-C446-BFDD-A83133553D33}" type="parTrans" cxnId="{471CF638-74E0-9343-8E4D-A77CC4462C1F}">
      <dgm:prSet/>
      <dgm:spPr/>
      <dgm:t>
        <a:bodyPr/>
        <a:lstStyle/>
        <a:p>
          <a:endParaRPr lang="en-US"/>
        </a:p>
      </dgm:t>
    </dgm:pt>
    <dgm:pt modelId="{C993165A-98AD-FF49-AC92-530A0A5C48BC}" type="sibTrans" cxnId="{471CF638-74E0-9343-8E4D-A77CC4462C1F}">
      <dgm:prSet/>
      <dgm:spPr/>
      <dgm:t>
        <a:bodyPr/>
        <a:lstStyle/>
        <a:p>
          <a:endParaRPr lang="en-US"/>
        </a:p>
      </dgm:t>
    </dgm:pt>
    <dgm:pt modelId="{69B861C8-F741-164C-A769-BB57FF134397}">
      <dgm:prSet phldrT="[Text]"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UPRAVNI ODJEL ZA FINANCIJE I GOSPODARSTVO - Dostavlja nacrt prijedloga proračuna Gradonačelniku 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6886BF84-1AD3-1A4C-9B8F-A966EF1A3874}" type="parTrans" cxnId="{0A82EB71-3897-C34B-BB9F-1117A57CAB77}">
      <dgm:prSet/>
      <dgm:spPr/>
      <dgm:t>
        <a:bodyPr/>
        <a:lstStyle/>
        <a:p>
          <a:endParaRPr lang="en-US"/>
        </a:p>
      </dgm:t>
    </dgm:pt>
    <dgm:pt modelId="{87AB5E1F-30C9-734C-B081-40A003FC14A3}" type="sibTrans" cxnId="{0A82EB71-3897-C34B-BB9F-1117A57CAB77}">
      <dgm:prSet/>
      <dgm:spPr/>
      <dgm:t>
        <a:bodyPr/>
        <a:lstStyle/>
        <a:p>
          <a:endParaRPr lang="en-US"/>
        </a:p>
      </dgm:t>
    </dgm:pt>
    <dgm:pt modelId="{3B917046-8C39-1B47-BBF7-13341FF3A12C}">
      <dgm:prSet phldrT="[Text]" custT="1"/>
      <dgm:spPr/>
      <dgm:t>
        <a:bodyPr/>
        <a:lstStyle/>
        <a:p>
          <a:endParaRPr lang="hr-HR" sz="1200" dirty="0">
            <a:latin typeface="DINPro" charset="0"/>
            <a:ea typeface="DINPro" charset="0"/>
            <a:cs typeface="DINPro" charset="0"/>
          </a:endParaRPr>
        </a:p>
        <a:p>
          <a:r>
            <a:rPr lang="hr-HR" sz="1600" b="1" dirty="0">
              <a:latin typeface="DINPro" charset="0"/>
              <a:ea typeface="DINPro" charset="0"/>
              <a:cs typeface="DINPro" charset="0"/>
            </a:rPr>
            <a:t>15.11</a:t>
          </a:r>
          <a:r>
            <a:rPr lang="hr-HR" sz="1200" dirty="0">
              <a:latin typeface="DINPro" charset="0"/>
              <a:ea typeface="DINPro" charset="0"/>
              <a:cs typeface="DINPro" charset="0"/>
            </a:rPr>
            <a:t>.</a:t>
          </a:r>
          <a:endParaRPr lang="en-US" sz="1200" dirty="0">
            <a:latin typeface="DINPro" charset="0"/>
            <a:ea typeface="DINPro" charset="0"/>
            <a:cs typeface="DINPro" charset="0"/>
          </a:endParaRPr>
        </a:p>
      </dgm:t>
    </dgm:pt>
    <dgm:pt modelId="{F39450E6-9FEB-264E-AEFE-E00065FF0659}" type="parTrans" cxnId="{33105608-E840-7A44-839D-68EEBF9473CD}">
      <dgm:prSet/>
      <dgm:spPr/>
      <dgm:t>
        <a:bodyPr/>
        <a:lstStyle/>
        <a:p>
          <a:endParaRPr lang="en-US"/>
        </a:p>
      </dgm:t>
    </dgm:pt>
    <dgm:pt modelId="{30A0F2E8-665C-BE47-A980-CD56B9038FD8}" type="sibTrans" cxnId="{33105608-E840-7A44-839D-68EEBF9473CD}">
      <dgm:prSet/>
      <dgm:spPr/>
      <dgm:t>
        <a:bodyPr/>
        <a:lstStyle/>
        <a:p>
          <a:endParaRPr lang="en-US"/>
        </a:p>
      </dgm:t>
    </dgm:pt>
    <dgm:pt modelId="{B2872379-6B17-A146-ACB2-2A97476CB8FE}">
      <dgm:prSet phldrT="[Text]"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Prijedlog proračuna uputiti Gradskom vijeću Grada Pule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80417E88-0C81-E34D-A108-6FB78017A7F3}" type="parTrans" cxnId="{4F598B48-D8B3-474A-A60D-9AEDF7675D03}">
      <dgm:prSet/>
      <dgm:spPr/>
      <dgm:t>
        <a:bodyPr/>
        <a:lstStyle/>
        <a:p>
          <a:endParaRPr lang="en-US"/>
        </a:p>
      </dgm:t>
    </dgm:pt>
    <dgm:pt modelId="{1C968C8C-4329-4D46-AA83-90CF6A2C57E1}" type="sibTrans" cxnId="{4F598B48-D8B3-474A-A60D-9AEDF7675D03}">
      <dgm:prSet/>
      <dgm:spPr/>
      <dgm:t>
        <a:bodyPr/>
        <a:lstStyle/>
        <a:p>
          <a:endParaRPr lang="en-US"/>
        </a:p>
      </dgm:t>
    </dgm:pt>
    <dgm:pt modelId="{4D1028BA-0FFF-4443-8697-6C99E74331B7}">
      <dgm:prSet/>
      <dgm:spPr/>
      <dgm:t>
        <a:bodyPr/>
        <a:lstStyle/>
        <a:p>
          <a:endParaRPr lang="en-US">
            <a:latin typeface="DINPro" charset="0"/>
            <a:ea typeface="DINPro" charset="0"/>
            <a:cs typeface="DINPro" charset="0"/>
          </a:endParaRPr>
        </a:p>
      </dgm:t>
    </dgm:pt>
    <dgm:pt modelId="{927FB8AA-C48B-D54D-B80A-BC3BF5FEF02F}" type="parTrans" cxnId="{8BB43C27-DA8B-AF4C-887C-EEC6183EB65C}">
      <dgm:prSet/>
      <dgm:spPr/>
      <dgm:t>
        <a:bodyPr/>
        <a:lstStyle/>
        <a:p>
          <a:endParaRPr lang="en-US"/>
        </a:p>
      </dgm:t>
    </dgm:pt>
    <dgm:pt modelId="{3E2258FA-5F68-CC4F-AB5C-3A3F2A9DD3FD}" type="sibTrans" cxnId="{8BB43C27-DA8B-AF4C-887C-EEC6183EB65C}">
      <dgm:prSet/>
      <dgm:spPr/>
      <dgm:t>
        <a:bodyPr/>
        <a:lstStyle/>
        <a:p>
          <a:endParaRPr lang="en-US"/>
        </a:p>
      </dgm:t>
    </dgm:pt>
    <dgm:pt modelId="{23D1F93E-F9A6-204F-B46C-6A6A323A3E39}">
      <dgm:prSet/>
      <dgm:spPr/>
      <dgm:t>
        <a:bodyPr/>
        <a:lstStyle/>
        <a:p>
          <a:r>
            <a: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SJEDNICA GRADSKOG VIJEĆA – rasprava i donošenje proračuna</a:t>
          </a:r>
          <a:endParaRPr lang="en-US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gm:t>
    </dgm:pt>
    <dgm:pt modelId="{C3D0D191-1032-5742-9ADC-2CC57CF6DC18}" type="parTrans" cxnId="{95677447-E98E-6649-B201-6FC64D7D3C2D}">
      <dgm:prSet/>
      <dgm:spPr/>
      <dgm:t>
        <a:bodyPr/>
        <a:lstStyle/>
        <a:p>
          <a:endParaRPr lang="en-US"/>
        </a:p>
      </dgm:t>
    </dgm:pt>
    <dgm:pt modelId="{57E39E4E-E57A-1B4C-BF45-AD980C8E5C4F}" type="sibTrans" cxnId="{95677447-E98E-6649-B201-6FC64D7D3C2D}">
      <dgm:prSet/>
      <dgm:spPr/>
      <dgm:t>
        <a:bodyPr/>
        <a:lstStyle/>
        <a:p>
          <a:endParaRPr lang="en-US"/>
        </a:p>
      </dgm:t>
    </dgm:pt>
    <dgm:pt modelId="{8F76DD24-5560-F041-B723-BD0A3F572706}" type="pres">
      <dgm:prSet presAssocID="{0A55B77A-78C7-2B49-8BE1-D9BB218D5B19}" presName="linearFlow" presStyleCnt="0">
        <dgm:presLayoutVars>
          <dgm:dir/>
          <dgm:animLvl val="lvl"/>
          <dgm:resizeHandles val="exact"/>
        </dgm:presLayoutVars>
      </dgm:prSet>
      <dgm:spPr/>
    </dgm:pt>
    <dgm:pt modelId="{74E4D85D-F460-4943-A815-E2DEBEAEA011}" type="pres">
      <dgm:prSet presAssocID="{28986CE4-B26A-6A47-9A4C-1395A7FBBA80}" presName="composite" presStyleCnt="0"/>
      <dgm:spPr/>
    </dgm:pt>
    <dgm:pt modelId="{3638F4FF-30A7-D44F-A3BF-FB16C77ABA42}" type="pres">
      <dgm:prSet presAssocID="{28986CE4-B26A-6A47-9A4C-1395A7FBBA8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2844E1A-3B58-5944-B274-3200509FB0C5}" type="pres">
      <dgm:prSet presAssocID="{28986CE4-B26A-6A47-9A4C-1395A7FBBA80}" presName="descendantText" presStyleLbl="alignAcc1" presStyleIdx="0" presStyleCnt="4">
        <dgm:presLayoutVars>
          <dgm:bulletEnabled val="1"/>
        </dgm:presLayoutVars>
      </dgm:prSet>
      <dgm:spPr/>
    </dgm:pt>
    <dgm:pt modelId="{1CF5C85A-379F-744F-AB80-C14B191CE7BC}" type="pres">
      <dgm:prSet presAssocID="{65567F13-339C-5D48-B5E6-F8094284E3CE}" presName="sp" presStyleCnt="0"/>
      <dgm:spPr/>
    </dgm:pt>
    <dgm:pt modelId="{9F85A4A5-C917-0948-8DCA-FDD049226BEB}" type="pres">
      <dgm:prSet presAssocID="{DD5E772A-E33C-A749-AA5D-7954C71290DA}" presName="composite" presStyleCnt="0"/>
      <dgm:spPr/>
    </dgm:pt>
    <dgm:pt modelId="{CFB158B9-399D-9745-8769-B78EE29B78C8}" type="pres">
      <dgm:prSet presAssocID="{DD5E772A-E33C-A749-AA5D-7954C71290DA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C7DF6B0B-7E99-B64F-A9F4-40B759959AE9}" type="pres">
      <dgm:prSet presAssocID="{DD5E772A-E33C-A749-AA5D-7954C71290DA}" presName="descendantText" presStyleLbl="alignAcc1" presStyleIdx="1" presStyleCnt="4">
        <dgm:presLayoutVars>
          <dgm:bulletEnabled val="1"/>
        </dgm:presLayoutVars>
      </dgm:prSet>
      <dgm:spPr/>
    </dgm:pt>
    <dgm:pt modelId="{B14F851D-4F85-6D48-9A16-66E2DE5397F0}" type="pres">
      <dgm:prSet presAssocID="{C993165A-98AD-FF49-AC92-530A0A5C48BC}" presName="sp" presStyleCnt="0"/>
      <dgm:spPr/>
    </dgm:pt>
    <dgm:pt modelId="{9EC73D03-F47D-BE4F-A1C7-BFDE7C6CEC00}" type="pres">
      <dgm:prSet presAssocID="{3B917046-8C39-1B47-BBF7-13341FF3A12C}" presName="composite" presStyleCnt="0"/>
      <dgm:spPr/>
    </dgm:pt>
    <dgm:pt modelId="{8B500E80-A3E9-3F41-B8BE-F7FE2C8262DB}" type="pres">
      <dgm:prSet presAssocID="{3B917046-8C39-1B47-BBF7-13341FF3A12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89D7EAC-1AB3-4C4D-8E0A-FB2F9640E280}" type="pres">
      <dgm:prSet presAssocID="{3B917046-8C39-1B47-BBF7-13341FF3A12C}" presName="descendantText" presStyleLbl="alignAcc1" presStyleIdx="2" presStyleCnt="4">
        <dgm:presLayoutVars>
          <dgm:bulletEnabled val="1"/>
        </dgm:presLayoutVars>
      </dgm:prSet>
      <dgm:spPr/>
    </dgm:pt>
    <dgm:pt modelId="{89199BBC-33C6-D947-866F-2B4A1B3CA2C9}" type="pres">
      <dgm:prSet presAssocID="{30A0F2E8-665C-BE47-A980-CD56B9038FD8}" presName="sp" presStyleCnt="0"/>
      <dgm:spPr/>
    </dgm:pt>
    <dgm:pt modelId="{011B76EA-B321-8748-9873-B892A5EEE2F6}" type="pres">
      <dgm:prSet presAssocID="{4D1028BA-0FFF-4443-8697-6C99E74331B7}" presName="composite" presStyleCnt="0"/>
      <dgm:spPr/>
    </dgm:pt>
    <dgm:pt modelId="{A4C56E44-EF72-084C-B5B2-E97D7563DACB}" type="pres">
      <dgm:prSet presAssocID="{4D1028BA-0FFF-4443-8697-6C99E74331B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8EDDF21C-5F9B-A64E-B86C-F394EE1C8F5F}" type="pres">
      <dgm:prSet presAssocID="{4D1028BA-0FFF-4443-8697-6C99E74331B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33105608-E840-7A44-839D-68EEBF9473CD}" srcId="{0A55B77A-78C7-2B49-8BE1-D9BB218D5B19}" destId="{3B917046-8C39-1B47-BBF7-13341FF3A12C}" srcOrd="2" destOrd="0" parTransId="{F39450E6-9FEB-264E-AEFE-E00065FF0659}" sibTransId="{30A0F2E8-665C-BE47-A980-CD56B9038FD8}"/>
    <dgm:cxn modelId="{E31AE31C-BE5C-694B-AF9D-A1B489A4FEE5}" type="presOf" srcId="{23D1F93E-F9A6-204F-B46C-6A6A323A3E39}" destId="{8EDDF21C-5F9B-A64E-B86C-F394EE1C8F5F}" srcOrd="0" destOrd="0" presId="urn:microsoft.com/office/officeart/2005/8/layout/chevron2"/>
    <dgm:cxn modelId="{2A7F7322-A847-CE48-9CD6-C0458E268B69}" type="presOf" srcId="{28986CE4-B26A-6A47-9A4C-1395A7FBBA80}" destId="{3638F4FF-30A7-D44F-A3BF-FB16C77ABA42}" srcOrd="0" destOrd="0" presId="urn:microsoft.com/office/officeart/2005/8/layout/chevron2"/>
    <dgm:cxn modelId="{8BB43C27-DA8B-AF4C-887C-EEC6183EB65C}" srcId="{0A55B77A-78C7-2B49-8BE1-D9BB218D5B19}" destId="{4D1028BA-0FFF-4443-8697-6C99E74331B7}" srcOrd="3" destOrd="0" parTransId="{927FB8AA-C48B-D54D-B80A-BC3BF5FEF02F}" sibTransId="{3E2258FA-5F68-CC4F-AB5C-3A3F2A9DD3FD}"/>
    <dgm:cxn modelId="{471CF638-74E0-9343-8E4D-A77CC4462C1F}" srcId="{0A55B77A-78C7-2B49-8BE1-D9BB218D5B19}" destId="{DD5E772A-E33C-A749-AA5D-7954C71290DA}" srcOrd="1" destOrd="0" parTransId="{8EB8A8E2-9FEC-C446-BFDD-A83133553D33}" sibTransId="{C993165A-98AD-FF49-AC92-530A0A5C48BC}"/>
    <dgm:cxn modelId="{37488D60-1C26-1247-98CF-AC773FCD4F81}" type="presOf" srcId="{3B917046-8C39-1B47-BBF7-13341FF3A12C}" destId="{8B500E80-A3E9-3F41-B8BE-F7FE2C8262DB}" srcOrd="0" destOrd="0" presId="urn:microsoft.com/office/officeart/2005/8/layout/chevron2"/>
    <dgm:cxn modelId="{FB276165-9EE6-8940-836F-3508867C525B}" type="presOf" srcId="{E17847AC-A430-2C49-B017-70B56624A2D5}" destId="{12844E1A-3B58-5944-B274-3200509FB0C5}" srcOrd="0" destOrd="0" presId="urn:microsoft.com/office/officeart/2005/8/layout/chevron2"/>
    <dgm:cxn modelId="{95677447-E98E-6649-B201-6FC64D7D3C2D}" srcId="{4D1028BA-0FFF-4443-8697-6C99E74331B7}" destId="{23D1F93E-F9A6-204F-B46C-6A6A323A3E39}" srcOrd="0" destOrd="0" parTransId="{C3D0D191-1032-5742-9ADC-2CC57CF6DC18}" sibTransId="{57E39E4E-E57A-1B4C-BF45-AD980C8E5C4F}"/>
    <dgm:cxn modelId="{4F598B48-D8B3-474A-A60D-9AEDF7675D03}" srcId="{3B917046-8C39-1B47-BBF7-13341FF3A12C}" destId="{B2872379-6B17-A146-ACB2-2A97476CB8FE}" srcOrd="0" destOrd="0" parTransId="{80417E88-0C81-E34D-A108-6FB78017A7F3}" sibTransId="{1C968C8C-4329-4D46-AA83-90CF6A2C57E1}"/>
    <dgm:cxn modelId="{0A82EB71-3897-C34B-BB9F-1117A57CAB77}" srcId="{DD5E772A-E33C-A749-AA5D-7954C71290DA}" destId="{69B861C8-F741-164C-A769-BB57FF134397}" srcOrd="0" destOrd="0" parTransId="{6886BF84-1AD3-1A4C-9B8F-A966EF1A3874}" sibTransId="{87AB5E1F-30C9-734C-B081-40A003FC14A3}"/>
    <dgm:cxn modelId="{9C496275-99DE-0C44-8B2B-CC460AA0496F}" srcId="{0A55B77A-78C7-2B49-8BE1-D9BB218D5B19}" destId="{28986CE4-B26A-6A47-9A4C-1395A7FBBA80}" srcOrd="0" destOrd="0" parTransId="{09B94DD5-368F-B446-B173-9B2AF535E26A}" sibTransId="{65567F13-339C-5D48-B5E6-F8094284E3CE}"/>
    <dgm:cxn modelId="{F90BD058-855E-1346-97B2-BF733EAA5862}" type="presOf" srcId="{69B861C8-F741-164C-A769-BB57FF134397}" destId="{C7DF6B0B-7E99-B64F-A9F4-40B759959AE9}" srcOrd="0" destOrd="0" presId="urn:microsoft.com/office/officeart/2005/8/layout/chevron2"/>
    <dgm:cxn modelId="{5C2DD68D-EBD6-B140-9FD3-FFD77C4469FF}" type="presOf" srcId="{0A55B77A-78C7-2B49-8BE1-D9BB218D5B19}" destId="{8F76DD24-5560-F041-B723-BD0A3F572706}" srcOrd="0" destOrd="0" presId="urn:microsoft.com/office/officeart/2005/8/layout/chevron2"/>
    <dgm:cxn modelId="{C61AF091-C70D-BD45-8F8D-E196AE4A428C}" srcId="{28986CE4-B26A-6A47-9A4C-1395A7FBBA80}" destId="{E17847AC-A430-2C49-B017-70B56624A2D5}" srcOrd="0" destOrd="0" parTransId="{2B786BC3-C939-184F-9879-85663E4AA0CF}" sibTransId="{3DCCC686-320C-8D41-A391-D8EB583BD1BE}"/>
    <dgm:cxn modelId="{46FC36AA-DCAB-8C4E-A2E6-C6B087CEA112}" type="presOf" srcId="{4D1028BA-0FFF-4443-8697-6C99E74331B7}" destId="{A4C56E44-EF72-084C-B5B2-E97D7563DACB}" srcOrd="0" destOrd="0" presId="urn:microsoft.com/office/officeart/2005/8/layout/chevron2"/>
    <dgm:cxn modelId="{61B197B6-3B51-F74E-A206-77C6C0AEF653}" type="presOf" srcId="{DD5E772A-E33C-A749-AA5D-7954C71290DA}" destId="{CFB158B9-399D-9745-8769-B78EE29B78C8}" srcOrd="0" destOrd="0" presId="urn:microsoft.com/office/officeart/2005/8/layout/chevron2"/>
    <dgm:cxn modelId="{14A4EEEE-EEA4-7644-B353-F83F8370FEE2}" type="presOf" srcId="{B2872379-6B17-A146-ACB2-2A97476CB8FE}" destId="{589D7EAC-1AB3-4C4D-8E0A-FB2F9640E280}" srcOrd="0" destOrd="0" presId="urn:microsoft.com/office/officeart/2005/8/layout/chevron2"/>
    <dgm:cxn modelId="{7BB2654D-4B35-F545-AFEB-17F8C3ED555F}" type="presParOf" srcId="{8F76DD24-5560-F041-B723-BD0A3F572706}" destId="{74E4D85D-F460-4943-A815-E2DEBEAEA011}" srcOrd="0" destOrd="0" presId="urn:microsoft.com/office/officeart/2005/8/layout/chevron2"/>
    <dgm:cxn modelId="{212C75E7-0EAA-F742-94F3-DDC70D765D0F}" type="presParOf" srcId="{74E4D85D-F460-4943-A815-E2DEBEAEA011}" destId="{3638F4FF-30A7-D44F-A3BF-FB16C77ABA42}" srcOrd="0" destOrd="0" presId="urn:microsoft.com/office/officeart/2005/8/layout/chevron2"/>
    <dgm:cxn modelId="{E86BC93E-2771-9B45-B062-037E36C41955}" type="presParOf" srcId="{74E4D85D-F460-4943-A815-E2DEBEAEA011}" destId="{12844E1A-3B58-5944-B274-3200509FB0C5}" srcOrd="1" destOrd="0" presId="urn:microsoft.com/office/officeart/2005/8/layout/chevron2"/>
    <dgm:cxn modelId="{48325975-3C41-F444-B233-750F95A3BF0D}" type="presParOf" srcId="{8F76DD24-5560-F041-B723-BD0A3F572706}" destId="{1CF5C85A-379F-744F-AB80-C14B191CE7BC}" srcOrd="1" destOrd="0" presId="urn:microsoft.com/office/officeart/2005/8/layout/chevron2"/>
    <dgm:cxn modelId="{03A224C7-995C-6444-8F1B-C80A190A5790}" type="presParOf" srcId="{8F76DD24-5560-F041-B723-BD0A3F572706}" destId="{9F85A4A5-C917-0948-8DCA-FDD049226BEB}" srcOrd="2" destOrd="0" presId="urn:microsoft.com/office/officeart/2005/8/layout/chevron2"/>
    <dgm:cxn modelId="{F8E3CC0B-764C-2047-9629-BBB013AF8EA0}" type="presParOf" srcId="{9F85A4A5-C917-0948-8DCA-FDD049226BEB}" destId="{CFB158B9-399D-9745-8769-B78EE29B78C8}" srcOrd="0" destOrd="0" presId="urn:microsoft.com/office/officeart/2005/8/layout/chevron2"/>
    <dgm:cxn modelId="{88A8E77B-6E8F-314A-AAB2-6B8E98944B5E}" type="presParOf" srcId="{9F85A4A5-C917-0948-8DCA-FDD049226BEB}" destId="{C7DF6B0B-7E99-B64F-A9F4-40B759959AE9}" srcOrd="1" destOrd="0" presId="urn:microsoft.com/office/officeart/2005/8/layout/chevron2"/>
    <dgm:cxn modelId="{BD55C160-C652-D340-9DD1-8189DF168531}" type="presParOf" srcId="{8F76DD24-5560-F041-B723-BD0A3F572706}" destId="{B14F851D-4F85-6D48-9A16-66E2DE5397F0}" srcOrd="3" destOrd="0" presId="urn:microsoft.com/office/officeart/2005/8/layout/chevron2"/>
    <dgm:cxn modelId="{AD81C72B-E866-6446-B49A-C8A50DD718E5}" type="presParOf" srcId="{8F76DD24-5560-F041-B723-BD0A3F572706}" destId="{9EC73D03-F47D-BE4F-A1C7-BFDE7C6CEC00}" srcOrd="4" destOrd="0" presId="urn:microsoft.com/office/officeart/2005/8/layout/chevron2"/>
    <dgm:cxn modelId="{A5B6221D-6B72-C048-ACEF-210320AA419B}" type="presParOf" srcId="{9EC73D03-F47D-BE4F-A1C7-BFDE7C6CEC00}" destId="{8B500E80-A3E9-3F41-B8BE-F7FE2C8262DB}" srcOrd="0" destOrd="0" presId="urn:microsoft.com/office/officeart/2005/8/layout/chevron2"/>
    <dgm:cxn modelId="{00D41158-E797-2F4C-A66A-9F1A17359732}" type="presParOf" srcId="{9EC73D03-F47D-BE4F-A1C7-BFDE7C6CEC00}" destId="{589D7EAC-1AB3-4C4D-8E0A-FB2F9640E280}" srcOrd="1" destOrd="0" presId="urn:microsoft.com/office/officeart/2005/8/layout/chevron2"/>
    <dgm:cxn modelId="{084DE07C-C432-7540-94B4-FE58B65E194A}" type="presParOf" srcId="{8F76DD24-5560-F041-B723-BD0A3F572706}" destId="{89199BBC-33C6-D947-866F-2B4A1B3CA2C9}" srcOrd="5" destOrd="0" presId="urn:microsoft.com/office/officeart/2005/8/layout/chevron2"/>
    <dgm:cxn modelId="{594D6879-63C9-1544-B623-1B0C173FB2FC}" type="presParOf" srcId="{8F76DD24-5560-F041-B723-BD0A3F572706}" destId="{011B76EA-B321-8748-9873-B892A5EEE2F6}" srcOrd="6" destOrd="0" presId="urn:microsoft.com/office/officeart/2005/8/layout/chevron2"/>
    <dgm:cxn modelId="{92798A77-1589-F24E-89A4-11167DE2FEF5}" type="presParOf" srcId="{011B76EA-B321-8748-9873-B892A5EEE2F6}" destId="{A4C56E44-EF72-084C-B5B2-E97D7563DACB}" srcOrd="0" destOrd="0" presId="urn:microsoft.com/office/officeart/2005/8/layout/chevron2"/>
    <dgm:cxn modelId="{D02AE0C2-0A37-1A41-BF19-F919BE751426}" type="presParOf" srcId="{011B76EA-B321-8748-9873-B892A5EEE2F6}" destId="{8EDDF21C-5F9B-A64E-B86C-F394EE1C8F5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8F4FF-30A7-D44F-A3BF-FB16C77ABA42}">
      <dsp:nvSpPr>
        <dsp:cNvPr id="0" name=""/>
        <dsp:cNvSpPr/>
      </dsp:nvSpPr>
      <dsp:spPr>
        <a:xfrm rot="5400000">
          <a:off x="-162168" y="164453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100" kern="1200" dirty="0">
            <a:latin typeface="DINPro" charset="0"/>
            <a:ea typeface="DINPro" charset="0"/>
            <a:cs typeface="DINPro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latin typeface="DINPro" charset="0"/>
              <a:ea typeface="DINPro" charset="0"/>
              <a:cs typeface="DINPro" charset="0"/>
            </a:rPr>
            <a:t>19.10.</a:t>
          </a:r>
          <a:endParaRPr lang="en-US" sz="1600" b="1" kern="1200" dirty="0">
            <a:latin typeface="DINPro" charset="0"/>
            <a:ea typeface="DINPro" charset="0"/>
            <a:cs typeface="DINPro" charset="0"/>
          </a:endParaRPr>
        </a:p>
      </dsp:txBody>
      <dsp:txXfrm rot="-5400000">
        <a:off x="1" y="380676"/>
        <a:ext cx="756784" cy="324337"/>
      </dsp:txXfrm>
    </dsp:sp>
    <dsp:sp modelId="{12844E1A-3B58-5944-B274-3200509FB0C5}">
      <dsp:nvSpPr>
        <dsp:cNvPr id="0" name=""/>
        <dsp:cNvSpPr/>
      </dsp:nvSpPr>
      <dsp:spPr>
        <a:xfrm rot="5400000">
          <a:off x="4324999" y="-3565928"/>
          <a:ext cx="70309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Savjetovanje s javnošću (15 dana)</a:t>
          </a:r>
          <a:endParaRPr lang="en-US" sz="21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-5400000">
        <a:off x="756785" y="36608"/>
        <a:ext cx="7805205" cy="634454"/>
      </dsp:txXfrm>
    </dsp:sp>
    <dsp:sp modelId="{CFB158B9-399D-9745-8769-B78EE29B78C8}">
      <dsp:nvSpPr>
        <dsp:cNvPr id="0" name=""/>
        <dsp:cNvSpPr/>
      </dsp:nvSpPr>
      <dsp:spPr>
        <a:xfrm rot="5400000">
          <a:off x="-162168" y="1096368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900" b="1" kern="1200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400" b="1" kern="1200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4.11.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hr-HR" sz="1400" b="1" kern="1200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rPr>
            <a:t> – 14.11. </a:t>
          </a:r>
          <a:endParaRPr lang="en-US" sz="1400" b="1" kern="1200" dirty="0">
            <a:solidFill>
              <a:schemeClr val="bg1"/>
            </a:solidFill>
            <a:latin typeface="DINPro" charset="0"/>
            <a:ea typeface="DINPro" charset="0"/>
            <a:cs typeface="DINPro" charset="0"/>
          </a:endParaRPr>
        </a:p>
      </dsp:txBody>
      <dsp:txXfrm rot="-5400000">
        <a:off x="1" y="1312591"/>
        <a:ext cx="756784" cy="324337"/>
      </dsp:txXfrm>
    </dsp:sp>
    <dsp:sp modelId="{C7DF6B0B-7E99-B64F-A9F4-40B759959AE9}">
      <dsp:nvSpPr>
        <dsp:cNvPr id="0" name=""/>
        <dsp:cNvSpPr/>
      </dsp:nvSpPr>
      <dsp:spPr>
        <a:xfrm rot="5400000">
          <a:off x="4325184" y="-2634198"/>
          <a:ext cx="70272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UPRAVNI ODJEL ZA FINANCIJE I GOSPODARSTVO - Dostavlja nacrt prijedloga proračuna Gradonačelniku </a:t>
          </a:r>
          <a:endParaRPr lang="en-US" sz="21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-5400000">
        <a:off x="756785" y="968505"/>
        <a:ext cx="7805223" cy="634120"/>
      </dsp:txXfrm>
    </dsp:sp>
    <dsp:sp modelId="{8B500E80-A3E9-3F41-B8BE-F7FE2C8262DB}">
      <dsp:nvSpPr>
        <dsp:cNvPr id="0" name=""/>
        <dsp:cNvSpPr/>
      </dsp:nvSpPr>
      <dsp:spPr>
        <a:xfrm rot="5400000">
          <a:off x="-162168" y="2028283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 dirty="0">
            <a:latin typeface="DINPro" charset="0"/>
            <a:ea typeface="DINPro" charset="0"/>
            <a:cs typeface="DINPro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latin typeface="DINPro" charset="0"/>
              <a:ea typeface="DINPro" charset="0"/>
              <a:cs typeface="DINPro" charset="0"/>
            </a:rPr>
            <a:t>15.11</a:t>
          </a:r>
          <a:r>
            <a:rPr lang="hr-HR" sz="1200" kern="1200" dirty="0">
              <a:latin typeface="DINPro" charset="0"/>
              <a:ea typeface="DINPro" charset="0"/>
              <a:cs typeface="DINPro" charset="0"/>
            </a:rPr>
            <a:t>.</a:t>
          </a:r>
          <a:endParaRPr lang="en-US" sz="1200" kern="1200" dirty="0">
            <a:latin typeface="DINPro" charset="0"/>
            <a:ea typeface="DINPro" charset="0"/>
            <a:cs typeface="DINPro" charset="0"/>
          </a:endParaRPr>
        </a:p>
      </dsp:txBody>
      <dsp:txXfrm rot="-5400000">
        <a:off x="1" y="2244506"/>
        <a:ext cx="756784" cy="324337"/>
      </dsp:txXfrm>
    </dsp:sp>
    <dsp:sp modelId="{589D7EAC-1AB3-4C4D-8E0A-FB2F9640E280}">
      <dsp:nvSpPr>
        <dsp:cNvPr id="0" name=""/>
        <dsp:cNvSpPr/>
      </dsp:nvSpPr>
      <dsp:spPr>
        <a:xfrm rot="5400000">
          <a:off x="4325184" y="-1702283"/>
          <a:ext cx="70272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Prijedlog proračuna uputiti Gradskom vijeću Grada Pule</a:t>
          </a:r>
          <a:endParaRPr lang="en-US" sz="21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-5400000">
        <a:off x="756785" y="1900420"/>
        <a:ext cx="7805223" cy="634120"/>
      </dsp:txXfrm>
    </dsp:sp>
    <dsp:sp modelId="{A4C56E44-EF72-084C-B5B2-E97D7563DACB}">
      <dsp:nvSpPr>
        <dsp:cNvPr id="0" name=""/>
        <dsp:cNvSpPr/>
      </dsp:nvSpPr>
      <dsp:spPr>
        <a:xfrm rot="5400000">
          <a:off x="-162168" y="2960198"/>
          <a:ext cx="1081121" cy="75678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latin typeface="DINPro" charset="0"/>
            <a:ea typeface="DINPro" charset="0"/>
            <a:cs typeface="DINPro" charset="0"/>
          </a:endParaRPr>
        </a:p>
      </dsp:txBody>
      <dsp:txXfrm rot="-5400000">
        <a:off x="1" y="3176421"/>
        <a:ext cx="756784" cy="324337"/>
      </dsp:txXfrm>
    </dsp:sp>
    <dsp:sp modelId="{8EDDF21C-5F9B-A64E-B86C-F394EE1C8F5F}">
      <dsp:nvSpPr>
        <dsp:cNvPr id="0" name=""/>
        <dsp:cNvSpPr/>
      </dsp:nvSpPr>
      <dsp:spPr>
        <a:xfrm rot="5400000">
          <a:off x="4325184" y="-770369"/>
          <a:ext cx="702728" cy="78395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100" kern="12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rPr>
            <a:t>SJEDNICA GRADSKOG VIJEĆA – rasprava i donošenje proračuna</a:t>
          </a:r>
          <a:endParaRPr lang="en-US" sz="2100" kern="1200" dirty="0">
            <a:solidFill>
              <a:schemeClr val="tx1">
                <a:lumMod val="65000"/>
                <a:lumOff val="35000"/>
              </a:schemeClr>
            </a:solidFill>
            <a:latin typeface="DINPro" charset="0"/>
            <a:ea typeface="DINPro" charset="0"/>
            <a:cs typeface="DINPro" charset="0"/>
          </a:endParaRPr>
        </a:p>
      </dsp:txBody>
      <dsp:txXfrm rot="-5400000">
        <a:off x="756785" y="2832334"/>
        <a:ext cx="7805223" cy="634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732C5-A135-1B40-81D9-D143AA8FEFFA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3183-51DD-1446-866B-C042AA7AF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7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B68F1-AEB7-D246-9B80-55B337F6402D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99D51-F76D-0D4C-BFF3-9FB1AADD7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3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9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3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99D51-F76D-0D4C-BFF3-9FB1AADD7F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9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28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70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33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20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1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45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9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4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6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9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3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5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9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95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3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2140BA-2BC9-4B7B-340B-76347D9987B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9" y="5791198"/>
            <a:ext cx="1827529" cy="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8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867" y="2764871"/>
            <a:ext cx="7766936" cy="1646302"/>
          </a:xfrm>
        </p:spPr>
        <p:txBody>
          <a:bodyPr/>
          <a:lstStyle/>
          <a:p>
            <a:pPr algn="l">
              <a:lnSpc>
                <a:spcPts val="4880"/>
              </a:lnSpc>
            </a:pPr>
            <a:br>
              <a:rPr lang="hr-HR" dirty="0"/>
            </a:br>
            <a:br>
              <a:rPr lang="hr-HR" dirty="0"/>
            </a:br>
            <a:r>
              <a:rPr lang="hr-HR" dirty="0"/>
              <a:t>PRIJEDLOG PRORAČUNA GRADA PULE ZA 2023.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51" y="1200062"/>
            <a:ext cx="2546414" cy="11275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A26BA7-5550-7C6A-9378-FF74E29AFE1E}"/>
              </a:ext>
            </a:extLst>
          </p:cNvPr>
          <p:cNvSpPr txBox="1">
            <a:spLocks/>
          </p:cNvSpPr>
          <p:nvPr/>
        </p:nvSpPr>
        <p:spPr>
          <a:xfrm>
            <a:off x="887178" y="3429000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4880"/>
              </a:lnSpc>
            </a:pPr>
            <a:r>
              <a:rPr lang="hr-HR" sz="3000" i="1" dirty="0"/>
              <a:t>PRVI PRORAČUN U EUR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1589219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92648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400" dirty="0"/>
              <a:t>DOLCEVITA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880202" y="4296898"/>
            <a:ext cx="146334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1 zgrada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23.646 EUR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1617" y="4296898"/>
            <a:ext cx="146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6 zgrada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58.022 EUR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2596" y="4296898"/>
            <a:ext cx="146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5 zgrada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97.912 EUR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4705" y="3612838"/>
            <a:ext cx="164955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16 obnovljenih privatnih zgrada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(nakon šest godina prvi put dvoznamenkasti broj zgrada)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474.335 EUR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007721" y="2611267"/>
            <a:ext cx="596686" cy="609530"/>
            <a:chOff x="883403" y="2389391"/>
            <a:chExt cx="596686" cy="609530"/>
          </a:xfrm>
        </p:grpSpPr>
        <p:grpSp>
          <p:nvGrpSpPr>
            <p:cNvPr id="14" name="Group 13"/>
            <p:cNvGrpSpPr/>
            <p:nvPr/>
          </p:nvGrpSpPr>
          <p:grpSpPr>
            <a:xfrm>
              <a:off x="883403" y="2890432"/>
              <a:ext cx="596686" cy="108489"/>
              <a:chOff x="883403" y="2890432"/>
              <a:chExt cx="596686" cy="10848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83403" y="2722345"/>
              <a:ext cx="596686" cy="108489"/>
              <a:chOff x="883403" y="2890432"/>
              <a:chExt cx="596686" cy="10848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883403" y="2557478"/>
              <a:ext cx="596686" cy="108489"/>
              <a:chOff x="883403" y="2890432"/>
              <a:chExt cx="596686" cy="10848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83403" y="2389391"/>
              <a:ext cx="596686" cy="108489"/>
              <a:chOff x="883403" y="2890432"/>
              <a:chExt cx="596686" cy="10848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7413937" y="3612838"/>
            <a:ext cx="195863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Planirana je obnova oko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40 zgrada </a:t>
            </a: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od kojih je polovica unutar zaštićene kulturno-povijesne cjeline – predviđeni budžet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1.480.000,00 EUR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7734500" y="2445603"/>
            <a:ext cx="1261908" cy="775989"/>
            <a:chOff x="6134480" y="2626343"/>
            <a:chExt cx="1261908" cy="775989"/>
          </a:xfrm>
        </p:grpSpPr>
        <p:grpSp>
          <p:nvGrpSpPr>
            <p:cNvPr id="35" name="Group 34"/>
            <p:cNvGrpSpPr/>
            <p:nvPr/>
          </p:nvGrpSpPr>
          <p:grpSpPr>
            <a:xfrm>
              <a:off x="6134480" y="3293843"/>
              <a:ext cx="596686" cy="108489"/>
              <a:chOff x="883403" y="2890432"/>
              <a:chExt cx="596686" cy="108489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134480" y="3125756"/>
              <a:ext cx="596686" cy="108489"/>
              <a:chOff x="883403" y="2890432"/>
              <a:chExt cx="596686" cy="108489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134480" y="2960889"/>
              <a:ext cx="596686" cy="108489"/>
              <a:chOff x="883403" y="2890432"/>
              <a:chExt cx="596686" cy="108489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134480" y="2792802"/>
              <a:ext cx="596686" cy="108489"/>
              <a:chOff x="883403" y="2890432"/>
              <a:chExt cx="596686" cy="10848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799702" y="3293843"/>
              <a:ext cx="596686" cy="108489"/>
              <a:chOff x="883403" y="2890432"/>
              <a:chExt cx="596686" cy="108489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799702" y="3125756"/>
              <a:ext cx="596686" cy="108489"/>
              <a:chOff x="883403" y="2890432"/>
              <a:chExt cx="596686" cy="108489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799702" y="2960889"/>
              <a:ext cx="596686" cy="108489"/>
              <a:chOff x="883403" y="2890432"/>
              <a:chExt cx="596686" cy="108489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799702" y="2792802"/>
              <a:ext cx="596686" cy="108489"/>
              <a:chOff x="883403" y="2890432"/>
              <a:chExt cx="596686" cy="108489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6134480" y="2626343"/>
              <a:ext cx="596686" cy="108489"/>
              <a:chOff x="883403" y="2890432"/>
              <a:chExt cx="596686" cy="108489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6799702" y="2626343"/>
              <a:ext cx="596686" cy="108489"/>
              <a:chOff x="883403" y="2890432"/>
              <a:chExt cx="596686" cy="108489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883403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46135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208867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371600" y="2890432"/>
                <a:ext cx="108489" cy="10848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0" name="Title 1"/>
          <p:cNvSpPr txBox="1">
            <a:spLocks/>
          </p:cNvSpPr>
          <p:nvPr/>
        </p:nvSpPr>
        <p:spPr>
          <a:xfrm>
            <a:off x="682808" y="693941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4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300" b="0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75000"/>
                  </a:srgbClr>
                </a:solidFill>
                <a:effectLst/>
                <a:uLnTx/>
                <a:uFillTx/>
              </a:rPr>
              <a:t>ZELENA PULA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75000"/>
                </a:srgbClr>
              </a:solidFill>
              <a:effectLst/>
              <a:uLnTx/>
              <a:uFillTx/>
              <a:latin typeface="DIN Next LT Pro" charset="0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7249527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14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IZDVOJENI</a:t>
            </a:r>
          </a:p>
          <a:p>
            <a:pPr marL="0" marR="0" lvl="0" indent="0" algn="l" defTabSz="457200" rtl="0" eaLnBrk="1" fontAlgn="auto" latinLnBrk="0" hangingPunct="1">
              <a:lnSpc>
                <a:spcPts val="14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PROJEKTI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Pro" charset="0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4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/2023.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Next LT Pro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13731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2019.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345046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2020.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974835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2021.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553890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2022.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61580" y="5172871"/>
            <a:ext cx="1463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kumimoji="0" lang="hr-H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INPro" charset="0"/>
                <a:ea typeface="DINPro" charset="0"/>
                <a:cs typeface="DINPro" charset="0"/>
              </a:rPr>
              <a:t>2023.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INPro" charset="0"/>
              <a:ea typeface="DINPro" charset="0"/>
              <a:cs typeface="DINPro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5387380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808392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2277077" y="2445603"/>
            <a:ext cx="0" cy="291305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1482427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761246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923978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3086710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249443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2761246" y="2944221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2923978" y="2944221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4340234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502966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4665698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828431" y="3112308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4340234" y="2944221"/>
            <a:ext cx="108489" cy="108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52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926" y="928377"/>
            <a:ext cx="3747182" cy="674594"/>
          </a:xfrm>
        </p:spPr>
        <p:txBody>
          <a:bodyPr>
            <a:normAutofit fontScale="90000"/>
          </a:bodyPr>
          <a:lstStyle/>
          <a:p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UGOVORENO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2022.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UGOVORI U PRIPREMI 2022.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682808" y="359429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t="46" r="29507" b="37216"/>
          <a:stretch/>
        </p:blipFill>
        <p:spPr>
          <a:xfrm>
            <a:off x="3960000" y="932400"/>
            <a:ext cx="6886800" cy="4636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7481" y="2118131"/>
            <a:ext cx="2696135" cy="107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9A175B-13A9-7018-7FDF-13ADAFB81399}"/>
              </a:ext>
            </a:extLst>
          </p:cNvPr>
          <p:cNvSpPr/>
          <p:nvPr/>
        </p:nvSpPr>
        <p:spPr>
          <a:xfrm>
            <a:off x="372955" y="3970398"/>
            <a:ext cx="2696135" cy="1075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6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958136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UGOVORI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NAJAVI</a:t>
            </a:r>
            <a:b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2023.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682808" y="359429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t="3" r="29520" b="37258"/>
          <a:stretch/>
        </p:blipFill>
        <p:spPr>
          <a:xfrm>
            <a:off x="3958363" y="931239"/>
            <a:ext cx="6886249" cy="46358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2808" y="2787976"/>
            <a:ext cx="2696135" cy="107576"/>
          </a:xfrm>
          <a:prstGeom prst="rect">
            <a:avLst/>
          </a:prstGeom>
          <a:solidFill>
            <a:srgbClr val="FF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26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pPr>
              <a:lnSpc>
                <a:spcPts val="3720"/>
              </a:lnSpc>
            </a:pPr>
            <a:r>
              <a:rPr lang="hr-HR" sz="4400" dirty="0"/>
              <a:t>SUFINANCIRANJE MJERA ENERGETSKE UČINKOVITOSTI</a:t>
            </a:r>
            <a:endParaRPr lang="en-GB" sz="44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72565" y="4997706"/>
            <a:ext cx="3121891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latin typeface="DINPro" charset="0"/>
                <a:ea typeface="DINPro" charset="0"/>
                <a:cs typeface="DINPro" charset="0"/>
              </a:rPr>
              <a:t>2022.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33.000 EUR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1369" y="2352303"/>
            <a:ext cx="5259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Kupnja kućanskih aparata, električnih vozila i solarnih elektrana 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362077" y="4997706"/>
            <a:ext cx="3121891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latin typeface="DINPro" charset="0"/>
                <a:ea typeface="DINPro" charset="0"/>
                <a:cs typeface="DINPro" charset="0"/>
              </a:rPr>
              <a:t>2023.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59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.</a:t>
            </a: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725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EUR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8" y="3459799"/>
            <a:ext cx="1476562" cy="147656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460" y="3459799"/>
            <a:ext cx="1476562" cy="1476562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790" y="3459799"/>
            <a:ext cx="1476562" cy="14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87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UGRADNJA SOLARNIH ELEKTRANA 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045108" y="3333377"/>
            <a:ext cx="5259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Osnovna škola Veli Vrh (50 kW)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Osnovna Škola Vidikovac (30 kW)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045108" y="2025907"/>
            <a:ext cx="3121891" cy="93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latin typeface="DINPro" charset="0"/>
                <a:ea typeface="DINPro" charset="0"/>
                <a:cs typeface="DINPro" charset="0"/>
              </a:rPr>
              <a:t>2023.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165.274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EUR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26" y="2776205"/>
            <a:ext cx="2262468" cy="2468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45108" y="5064632"/>
            <a:ext cx="5259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Društveni centar </a:t>
            </a:r>
            <a:r>
              <a:rPr lang="hr-H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Rojc</a:t>
            </a: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- Izrada dokumentacije za energetsku obnovu i ugradnju </a:t>
            </a:r>
            <a:r>
              <a:rPr lang="hr-HR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solara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5108" y="4418301"/>
            <a:ext cx="312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92.906 EUR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1337B1-DAA3-A295-037F-4DE8C561E829}"/>
              </a:ext>
            </a:extLst>
          </p:cNvPr>
          <p:cNvSpPr txBox="1"/>
          <p:nvPr/>
        </p:nvSpPr>
        <p:spPr>
          <a:xfrm>
            <a:off x="4045108" y="2892318"/>
            <a:ext cx="3534290" cy="37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(FZOEU sufinancira </a:t>
            </a:r>
            <a:r>
              <a:rPr lang="hr-HR" sz="1862" b="1" dirty="0">
                <a:solidFill>
                  <a:schemeClr val="accent1">
                    <a:lumMod val="75000"/>
                  </a:schemeClr>
                </a:solidFill>
              </a:rPr>
              <a:t>81.169</a:t>
            </a:r>
            <a:r>
              <a:rPr lang="hr-HR" sz="18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EUR)</a:t>
            </a:r>
            <a:endParaRPr lang="en-GB" sz="18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2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ZELENI URBANI PROSTOR</a:t>
            </a:r>
            <a:endParaRPr lang="en-GB" sz="40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562166" y="2346848"/>
            <a:ext cx="2872102" cy="4078846"/>
          </a:xfrm>
        </p:spPr>
        <p:txBody>
          <a:bodyPr>
            <a:noAutofit/>
          </a:bodyPr>
          <a:lstStyle/>
          <a:p>
            <a:pPr lvl="0"/>
            <a:r>
              <a:rPr lang="hr-HR" sz="1600" dirty="0"/>
              <a:t>Natječaj za krajobrazno uređenje zone </a:t>
            </a:r>
            <a:r>
              <a:rPr lang="hr-HR" sz="1600" dirty="0" err="1"/>
              <a:t>Pragrande</a:t>
            </a:r>
            <a:endParaRPr lang="en-GB" sz="1600" dirty="0"/>
          </a:p>
          <a:p>
            <a:pPr lvl="0"/>
            <a:r>
              <a:rPr lang="hr-HR" sz="1600" dirty="0"/>
              <a:t>Završetak idejnog te izrada glavnog projekta za pješačku zonu </a:t>
            </a:r>
            <a:r>
              <a:rPr lang="hr-HR" sz="1600" dirty="0" err="1"/>
              <a:t>Giardini</a:t>
            </a:r>
            <a:r>
              <a:rPr lang="hr-HR" sz="1600" dirty="0"/>
              <a:t> </a:t>
            </a:r>
            <a:endParaRPr lang="en-GB" sz="1600" dirty="0"/>
          </a:p>
          <a:p>
            <a:pPr lvl="0"/>
            <a:r>
              <a:rPr lang="hr-HR" sz="1600" dirty="0"/>
              <a:t>Izrada snimke postojećeg stanja građevina, Elaborata zaštite okoliša, arheološkog i </a:t>
            </a:r>
            <a:r>
              <a:rPr lang="hr-HR" sz="1600" dirty="0" err="1"/>
              <a:t>konzervatskog</a:t>
            </a:r>
            <a:r>
              <a:rPr lang="hr-HR" sz="1600" dirty="0"/>
              <a:t> elaborata te idejnog rješenja za </a:t>
            </a:r>
            <a:r>
              <a:rPr lang="hr-HR" sz="1600" dirty="0" err="1"/>
              <a:t>Vallelungu</a:t>
            </a:r>
            <a:endParaRPr lang="en-GB" sz="16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24399" y="2346848"/>
            <a:ext cx="5360395" cy="37561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dirty="0"/>
              <a:t>Formiranje drvoreda uz biciklističku stazu duž istočnog dijela gradske obilaznice</a:t>
            </a:r>
            <a:endParaRPr lang="en-GB" sz="1600" dirty="0"/>
          </a:p>
          <a:p>
            <a:pPr lvl="0"/>
            <a:r>
              <a:rPr lang="hr-HR" sz="1600" dirty="0"/>
              <a:t>Ozelenjivanje javnog parkirališta na </a:t>
            </a:r>
            <a:r>
              <a:rPr lang="hr-HR" sz="1600" dirty="0" err="1"/>
              <a:t>Verudeli</a:t>
            </a:r>
            <a:endParaRPr lang="en-GB" sz="1600" dirty="0"/>
          </a:p>
          <a:p>
            <a:pPr lvl="0"/>
            <a:r>
              <a:rPr lang="hr-HR" sz="1600" dirty="0"/>
              <a:t>Pješačke staze uz </a:t>
            </a:r>
            <a:r>
              <a:rPr lang="hr-HR" sz="1600" dirty="0" err="1"/>
              <a:t>Verudela</a:t>
            </a:r>
            <a:r>
              <a:rPr lang="hr-HR" sz="1600" dirty="0"/>
              <a:t> Art Park</a:t>
            </a:r>
            <a:endParaRPr lang="en-GB" sz="1600" dirty="0"/>
          </a:p>
          <a:p>
            <a:pPr lvl="0"/>
            <a:r>
              <a:rPr lang="hr-HR" sz="1600" dirty="0"/>
              <a:t>Uspostava nove zone urbanih vrtova na području MO Vidikovac</a:t>
            </a:r>
            <a:endParaRPr lang="en-GB" sz="1600" dirty="0"/>
          </a:p>
          <a:p>
            <a:pPr lvl="0"/>
            <a:r>
              <a:rPr lang="hr-HR" sz="1600" dirty="0"/>
              <a:t>Razvoj sustava javnih slavina</a:t>
            </a:r>
            <a:endParaRPr lang="en-GB" sz="1600" dirty="0"/>
          </a:p>
          <a:p>
            <a:pPr lvl="0"/>
            <a:r>
              <a:rPr lang="hr-HR" sz="1600" dirty="0"/>
              <a:t>Uređenje i ozelenjivanje površine na križanju </a:t>
            </a:r>
            <a:r>
              <a:rPr lang="hr-HR" sz="1600" dirty="0" err="1"/>
              <a:t>Palisine</a:t>
            </a:r>
            <a:r>
              <a:rPr lang="hr-HR" sz="1600" dirty="0"/>
              <a:t> ulice i Ceste prekomorskih brigada</a:t>
            </a:r>
          </a:p>
          <a:p>
            <a:pPr lvl="0"/>
            <a:r>
              <a:rPr lang="hr-HR" sz="1600" dirty="0"/>
              <a:t>Uređenje novog parka u zoni kupališta na </a:t>
            </a:r>
            <a:r>
              <a:rPr lang="hr-HR" sz="1600" dirty="0" err="1"/>
              <a:t>Hidrobazi</a:t>
            </a:r>
            <a:endParaRPr lang="en-GB" sz="1600" dirty="0"/>
          </a:p>
          <a:p>
            <a:pPr lvl="0"/>
            <a:r>
              <a:rPr lang="hr-HR" sz="1600" dirty="0"/>
              <a:t>Prva urbana šuma na području </a:t>
            </a:r>
            <a:r>
              <a:rPr lang="hr-HR" sz="1600" dirty="0" err="1"/>
              <a:t>Kaštanjera</a:t>
            </a:r>
            <a:endParaRPr lang="en-GB" sz="1600" dirty="0"/>
          </a:p>
          <a:p>
            <a:pPr lvl="0"/>
            <a:r>
              <a:rPr lang="hr-HR" sz="1600" dirty="0"/>
              <a:t>Ozelenjivanje čekaonica javnog gradskog prijevoza</a:t>
            </a:r>
            <a:endParaRPr lang="en-GB" sz="1600" dirty="0"/>
          </a:p>
          <a:p>
            <a:pPr lvl="0"/>
            <a:endParaRPr lang="en-GB" sz="16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7334" y="1841834"/>
            <a:ext cx="8420173" cy="674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/>
              <a:t>Radovi u 2023.</a:t>
            </a:r>
            <a:endParaRPr lang="en-GB" sz="20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562166" y="1847482"/>
            <a:ext cx="8420173" cy="674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2000" dirty="0"/>
              <a:t>Dovršetak dokumentacije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74385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9273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OTPAD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2808" y="720837"/>
            <a:ext cx="336230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accent1">
                    <a:lumMod val="75000"/>
                  </a:schemeClr>
                </a:solidFill>
              </a:rPr>
              <a:t>ZELENA PULA</a:t>
            </a:r>
            <a:endParaRPr lang="en-US" sz="33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334" y="3640224"/>
            <a:ext cx="4277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Edukacija o odvajanju otpada te nabavu opreme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334" y="2573460"/>
            <a:ext cx="4788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451.259 EUR</a:t>
            </a:r>
          </a:p>
          <a:p>
            <a:pPr lv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(FZOEU sufinancira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132.723 EUR</a:t>
            </a:r>
            <a:r>
              <a:rPr lang="hr-HR" sz="2400" b="1" dirty="0">
                <a:solidFill>
                  <a:srgbClr val="878684"/>
                </a:solidFill>
                <a:latin typeface="DINPro" charset="0"/>
                <a:ea typeface="DINPro" charset="0"/>
                <a:cs typeface="DINPro" charset="0"/>
              </a:rPr>
              <a:t>)</a:t>
            </a:r>
            <a:endParaRPr lang="en-GB" sz="2400" b="1" dirty="0">
              <a:solidFill>
                <a:srgbClr val="878684"/>
              </a:solidFill>
              <a:latin typeface="DINPro" charset="0"/>
              <a:ea typeface="DINPro" charset="0"/>
              <a:cs typeface="DINPro" charset="0"/>
            </a:endParaRP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lang="en-US" sz="3600" b="1" dirty="0">
              <a:latin typeface="DINPro" charset="0"/>
              <a:ea typeface="DINPro" charset="0"/>
              <a:cs typeface="DINPr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188" y="2163661"/>
            <a:ext cx="2158319" cy="26661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226681" y="3613646"/>
            <a:ext cx="3329889" cy="1825445"/>
            <a:chOff x="4568839" y="886379"/>
            <a:chExt cx="3329889" cy="1825445"/>
          </a:xfrm>
        </p:grpSpPr>
        <p:sp>
          <p:nvSpPr>
            <p:cNvPr id="7" name="Oval 6"/>
            <p:cNvSpPr/>
            <p:nvPr/>
          </p:nvSpPr>
          <p:spPr>
            <a:xfrm>
              <a:off x="5321060" y="886379"/>
              <a:ext cx="1825445" cy="18254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68839" y="1095243"/>
              <a:ext cx="3329889" cy="138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1862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Pula</a:t>
              </a:r>
            </a:p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1862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trenutno</a:t>
              </a:r>
            </a:p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en-US" sz="1862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o</a:t>
              </a:r>
              <a:r>
                <a:rPr lang="hr-HR" sz="1862" b="1" dirty="0" err="1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dvaja</a:t>
              </a:r>
              <a:endParaRPr lang="hr-HR" sz="1862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2800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26,5% </a:t>
              </a:r>
              <a:endParaRPr lang="en-US" sz="2800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77334" y="5239036"/>
            <a:ext cx="4788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*U 2022. rebalansom proračuna osigurana sredstva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Herculanei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za izgradnju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reciklažnog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dvorišta i izradu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predstudije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za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kompostanu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i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sortirnicu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8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4686EF-5B9A-48CD-841F-C6EA2DCD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BIOOTPAD, KANALIZACIJA i ODVODNJA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018240-A0E2-FBF1-90E9-DBFC41DB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76736"/>
            <a:ext cx="9576275" cy="5291191"/>
          </a:xfrm>
        </p:spPr>
        <p:txBody>
          <a:bodyPr>
            <a:normAutofit fontScale="70000" lnSpcReduction="20000"/>
          </a:bodyPr>
          <a:lstStyle/>
          <a:p>
            <a:r>
              <a:rPr lang="en-GB" sz="2600" dirty="0"/>
              <a:t>Kante za </a:t>
            </a:r>
            <a:r>
              <a:rPr lang="en-GB" sz="2600" dirty="0" err="1"/>
              <a:t>biootpad</a:t>
            </a:r>
            <a:r>
              <a:rPr lang="en-GB" sz="2600" dirty="0"/>
              <a:t> </a:t>
            </a:r>
            <a:r>
              <a:rPr lang="en-GB" sz="2600" dirty="0" err="1"/>
              <a:t>kreću</a:t>
            </a:r>
            <a:r>
              <a:rPr lang="en-GB" sz="2600" dirty="0"/>
              <a:t> u </a:t>
            </a:r>
            <a:r>
              <a:rPr lang="hr-HR" sz="2600" dirty="0"/>
              <a:t>MO VERUDA PORAT kao pilot projekt </a:t>
            </a:r>
            <a:r>
              <a:rPr lang="en-GB" sz="2600" dirty="0" err="1"/>
              <a:t>prije</a:t>
            </a:r>
            <a:r>
              <a:rPr lang="en-GB" sz="2600" dirty="0"/>
              <a:t> </a:t>
            </a:r>
            <a:r>
              <a:rPr lang="en-GB" sz="2600" dirty="0" err="1"/>
              <a:t>sezone</a:t>
            </a:r>
            <a:r>
              <a:rPr lang="hr-HR" sz="2600" dirty="0"/>
              <a:t>!</a:t>
            </a:r>
            <a:endParaRPr lang="en-GB" sz="2600" dirty="0"/>
          </a:p>
          <a:p>
            <a:endParaRPr lang="en-GB" dirty="0"/>
          </a:p>
          <a:p>
            <a:pPr marL="0" indent="0">
              <a:buNone/>
            </a:pPr>
            <a:r>
              <a:rPr lang="hr-HR" sz="2200" dirty="0"/>
              <a:t>1. </a:t>
            </a:r>
            <a:r>
              <a:rPr lang="en-GB" sz="2200" b="1" dirty="0" err="1"/>
              <a:t>Projektna</a:t>
            </a:r>
            <a:r>
              <a:rPr lang="en-GB" sz="2200" b="1" dirty="0"/>
              <a:t> </a:t>
            </a:r>
            <a:r>
              <a:rPr lang="en-GB" sz="2200" b="1" dirty="0" err="1"/>
              <a:t>prijava</a:t>
            </a:r>
            <a:r>
              <a:rPr lang="en-GB" sz="2200" b="1" dirty="0"/>
              <a:t> za NPOO</a:t>
            </a:r>
            <a:r>
              <a:rPr lang="hr-HR" sz="2200" b="1" dirty="0"/>
              <a:t>-v</a:t>
            </a:r>
            <a:r>
              <a:rPr lang="en-GB" sz="2200" dirty="0" err="1"/>
              <a:t>rijednost</a:t>
            </a:r>
            <a:r>
              <a:rPr lang="en-GB" sz="2200" dirty="0"/>
              <a:t> </a:t>
            </a:r>
            <a:r>
              <a:rPr lang="hr-HR" sz="2200" dirty="0"/>
              <a:t>4,5 </a:t>
            </a:r>
            <a:r>
              <a:rPr lang="hr-HR" sz="2200" dirty="0" err="1"/>
              <a:t>mil</a:t>
            </a:r>
            <a:r>
              <a:rPr lang="hr-HR" sz="2200" dirty="0"/>
              <a:t> eura.</a:t>
            </a:r>
            <a:endParaRPr lang="en-GB" sz="2200" b="1" dirty="0"/>
          </a:p>
          <a:p>
            <a:pPr algn="just"/>
            <a:r>
              <a:rPr lang="en-GB" sz="2200" dirty="0" err="1"/>
              <a:t>Izgradnja</a:t>
            </a:r>
            <a:r>
              <a:rPr lang="en-GB" sz="2200" dirty="0"/>
              <a:t> </a:t>
            </a:r>
            <a:r>
              <a:rPr lang="en-GB" sz="2200" dirty="0" err="1"/>
              <a:t>sustava</a:t>
            </a:r>
            <a:r>
              <a:rPr lang="en-GB" sz="2200" dirty="0"/>
              <a:t> </a:t>
            </a:r>
            <a:r>
              <a:rPr lang="en-GB" sz="2200" dirty="0" err="1"/>
              <a:t>odvodnje</a:t>
            </a:r>
            <a:r>
              <a:rPr lang="en-GB" sz="2200" dirty="0"/>
              <a:t> </a:t>
            </a:r>
            <a:r>
              <a:rPr lang="en-GB" sz="2200" b="1" dirty="0" err="1"/>
              <a:t>Dolinka</a:t>
            </a:r>
            <a:r>
              <a:rPr lang="en-GB" sz="2200" b="1" dirty="0"/>
              <a:t>, </a:t>
            </a:r>
            <a:r>
              <a:rPr lang="en-GB" sz="2200" b="1" dirty="0" err="1"/>
              <a:t>Valdebek</a:t>
            </a:r>
            <a:r>
              <a:rPr lang="en-GB" sz="2200" b="1" dirty="0"/>
              <a:t>, </a:t>
            </a:r>
            <a:r>
              <a:rPr lang="en-GB" sz="2200" b="1" dirty="0" err="1"/>
              <a:t>Busoler</a:t>
            </a:r>
            <a:r>
              <a:rPr lang="en-GB" sz="2200" b="1" dirty="0"/>
              <a:t>, </a:t>
            </a:r>
            <a:r>
              <a:rPr lang="en-GB" sz="2200" b="1" dirty="0" err="1"/>
              <a:t>Veli</a:t>
            </a:r>
            <a:r>
              <a:rPr lang="en-GB" sz="2200" b="1" dirty="0"/>
              <a:t> </a:t>
            </a:r>
            <a:r>
              <a:rPr lang="en-GB" sz="2200" b="1" dirty="0" err="1"/>
              <a:t>Vrh</a:t>
            </a:r>
            <a:r>
              <a:rPr lang="en-GB" sz="2200" b="1" dirty="0"/>
              <a:t> </a:t>
            </a:r>
            <a:r>
              <a:rPr lang="en-GB" sz="2200" b="1" dirty="0" err="1"/>
              <a:t>i</a:t>
            </a:r>
            <a:r>
              <a:rPr lang="en-GB" sz="2200" b="1" dirty="0"/>
              <a:t> </a:t>
            </a:r>
            <a:r>
              <a:rPr lang="en-GB" sz="2200" b="1" dirty="0" err="1"/>
              <a:t>Šijana</a:t>
            </a:r>
            <a:r>
              <a:rPr lang="en-GB" sz="2200" b="1" dirty="0"/>
              <a:t> </a:t>
            </a:r>
            <a:r>
              <a:rPr lang="en-GB" sz="2200" dirty="0" err="1"/>
              <a:t>upotpunjena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poslana</a:t>
            </a:r>
            <a:r>
              <a:rPr lang="en-GB" sz="2200" dirty="0"/>
              <a:t> 19.9.2022. u </a:t>
            </a:r>
            <a:r>
              <a:rPr lang="en-GB" sz="2200" dirty="0" err="1"/>
              <a:t>Ministarstvo</a:t>
            </a:r>
            <a:r>
              <a:rPr lang="en-GB" sz="2200" dirty="0"/>
              <a:t> </a:t>
            </a:r>
            <a:r>
              <a:rPr lang="en-GB" sz="2200" dirty="0" err="1"/>
              <a:t>gospodarstva</a:t>
            </a:r>
            <a:r>
              <a:rPr lang="en-GB" sz="2200" dirty="0"/>
              <a:t>. </a:t>
            </a:r>
            <a:endParaRPr lang="hr-HR" sz="2200" dirty="0"/>
          </a:p>
          <a:p>
            <a:pPr algn="just"/>
            <a:r>
              <a:rPr lang="en-GB" sz="2200" dirty="0" err="1"/>
              <a:t>Dolinka</a:t>
            </a:r>
            <a:r>
              <a:rPr lang="hr-HR" sz="2200" dirty="0"/>
              <a:t>,</a:t>
            </a:r>
            <a:r>
              <a:rPr lang="en-GB" sz="2200" dirty="0"/>
              <a:t> </a:t>
            </a:r>
            <a:r>
              <a:rPr lang="en-GB" sz="2200" dirty="0" err="1"/>
              <a:t>Valdebek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Busoler</a:t>
            </a:r>
            <a:r>
              <a:rPr lang="en-GB" sz="2200" dirty="0"/>
              <a:t> </a:t>
            </a:r>
            <a:r>
              <a:rPr lang="en-GB" sz="2200" dirty="0" err="1"/>
              <a:t>radovi</a:t>
            </a:r>
            <a:r>
              <a:rPr lang="en-GB" sz="2200" dirty="0"/>
              <a:t> </a:t>
            </a:r>
            <a:r>
              <a:rPr lang="en-GB" sz="2200" dirty="0" err="1"/>
              <a:t>su</a:t>
            </a:r>
            <a:r>
              <a:rPr lang="en-GB" sz="2200" dirty="0"/>
              <a:t> </a:t>
            </a:r>
            <a:r>
              <a:rPr lang="en-GB" sz="2200" dirty="0" err="1"/>
              <a:t>pri</a:t>
            </a:r>
            <a:r>
              <a:rPr lang="en-GB" sz="2200" dirty="0"/>
              <a:t> </a:t>
            </a:r>
            <a:r>
              <a:rPr lang="en-GB" sz="2200" dirty="0" err="1"/>
              <a:t>kraju</a:t>
            </a:r>
            <a:r>
              <a:rPr lang="en-GB" sz="2200" dirty="0"/>
              <a:t> </a:t>
            </a:r>
            <a:r>
              <a:rPr lang="en-GB" sz="2200" dirty="0" err="1"/>
              <a:t>te</a:t>
            </a:r>
            <a:r>
              <a:rPr lang="en-GB" sz="2200" dirty="0"/>
              <a:t> </a:t>
            </a:r>
            <a:r>
              <a:rPr lang="en-GB" sz="2200" dirty="0" err="1"/>
              <a:t>su</a:t>
            </a:r>
            <a:r>
              <a:rPr lang="en-GB" sz="2200" dirty="0"/>
              <a:t> se </a:t>
            </a:r>
            <a:r>
              <a:rPr lang="en-GB" sz="2200" dirty="0" err="1"/>
              <a:t>novi</a:t>
            </a:r>
            <a:r>
              <a:rPr lang="en-GB" sz="2200" dirty="0"/>
              <a:t> </a:t>
            </a:r>
            <a:r>
              <a:rPr lang="en-GB" sz="2200" dirty="0" err="1"/>
              <a:t>korisnici</a:t>
            </a:r>
            <a:r>
              <a:rPr lang="en-GB" sz="2200" dirty="0"/>
              <a:t> </a:t>
            </a:r>
            <a:r>
              <a:rPr lang="en-GB" sz="2200" dirty="0" err="1"/>
              <a:t>počeli</a:t>
            </a:r>
            <a:r>
              <a:rPr lang="en-GB" sz="2200" dirty="0"/>
              <a:t> </a:t>
            </a:r>
            <a:r>
              <a:rPr lang="en-GB" sz="2200" dirty="0" err="1"/>
              <a:t>spajati</a:t>
            </a:r>
            <a:r>
              <a:rPr lang="en-GB" sz="2200" dirty="0"/>
              <a:t>.</a:t>
            </a:r>
          </a:p>
          <a:p>
            <a:pPr algn="just"/>
            <a:r>
              <a:rPr lang="en-GB" sz="2200" dirty="0"/>
              <a:t>Za </a:t>
            </a:r>
            <a:r>
              <a:rPr lang="en-GB" sz="2200" dirty="0" err="1"/>
              <a:t>izgradnja</a:t>
            </a:r>
            <a:r>
              <a:rPr lang="en-GB" sz="2200" dirty="0"/>
              <a:t> </a:t>
            </a:r>
            <a:r>
              <a:rPr lang="en-GB" sz="2200" dirty="0" err="1"/>
              <a:t>sustava</a:t>
            </a:r>
            <a:r>
              <a:rPr lang="en-GB" sz="2200" dirty="0"/>
              <a:t> </a:t>
            </a:r>
            <a:r>
              <a:rPr lang="en-GB" sz="2200" dirty="0" err="1"/>
              <a:t>odvodnje</a:t>
            </a:r>
            <a:r>
              <a:rPr lang="en-GB" sz="2200" dirty="0"/>
              <a:t> </a:t>
            </a:r>
            <a:r>
              <a:rPr lang="en-GB" sz="2200" dirty="0" err="1"/>
              <a:t>na</a:t>
            </a:r>
            <a:r>
              <a:rPr lang="en-GB" sz="2200" dirty="0"/>
              <a:t> </a:t>
            </a:r>
            <a:r>
              <a:rPr lang="en-GB" sz="2200" dirty="0" err="1"/>
              <a:t>podru</a:t>
            </a:r>
            <a:r>
              <a:rPr lang="hr-HR" sz="2200" dirty="0"/>
              <a:t>č</a:t>
            </a:r>
            <a:r>
              <a:rPr lang="en-GB" sz="2200" dirty="0" err="1"/>
              <a:t>ju</a:t>
            </a:r>
            <a:r>
              <a:rPr lang="en-GB" sz="2200" dirty="0"/>
              <a:t> </a:t>
            </a:r>
            <a:r>
              <a:rPr lang="en-GB" sz="2200" dirty="0" err="1"/>
              <a:t>naselja</a:t>
            </a:r>
            <a:r>
              <a:rPr lang="en-GB" sz="2200" dirty="0"/>
              <a:t> </a:t>
            </a:r>
            <a:r>
              <a:rPr lang="en-GB" sz="2200" dirty="0" err="1"/>
              <a:t>Veli</a:t>
            </a:r>
            <a:r>
              <a:rPr lang="en-GB" sz="2200" dirty="0"/>
              <a:t> </a:t>
            </a:r>
            <a:r>
              <a:rPr lang="en-GB" sz="2200" dirty="0" err="1"/>
              <a:t>Vrh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Šijana</a:t>
            </a:r>
            <a:r>
              <a:rPr lang="en-GB" sz="2200" dirty="0"/>
              <a:t> u </a:t>
            </a:r>
            <a:r>
              <a:rPr lang="en-GB" sz="2200" dirty="0" err="1"/>
              <a:t>pripremi</a:t>
            </a:r>
            <a:r>
              <a:rPr lang="en-GB" sz="2200" dirty="0"/>
              <a:t> je </a:t>
            </a:r>
            <a:r>
              <a:rPr lang="en-GB" sz="2200" dirty="0" err="1"/>
              <a:t>dokumentacija</a:t>
            </a:r>
            <a:r>
              <a:rPr lang="en-GB" sz="2200" dirty="0"/>
              <a:t> o </a:t>
            </a:r>
            <a:r>
              <a:rPr lang="en-GB" sz="2200" dirty="0" err="1"/>
              <a:t>nabavi</a:t>
            </a:r>
            <a:r>
              <a:rPr lang="en-GB" sz="2200" dirty="0"/>
              <a:t>, </a:t>
            </a:r>
            <a:r>
              <a:rPr lang="en-GB" sz="2200" dirty="0" err="1"/>
              <a:t>koja</a:t>
            </a:r>
            <a:r>
              <a:rPr lang="en-GB" sz="2200" dirty="0"/>
              <a:t> </a:t>
            </a:r>
            <a:r>
              <a:rPr lang="en-GB" sz="2200" dirty="0" err="1"/>
              <a:t>će</a:t>
            </a:r>
            <a:r>
              <a:rPr lang="en-GB" sz="2200" dirty="0"/>
              <a:t> </a:t>
            </a:r>
            <a:r>
              <a:rPr lang="en-GB" sz="2200" dirty="0" err="1"/>
              <a:t>biti</a:t>
            </a:r>
            <a:r>
              <a:rPr lang="en-GB" sz="2200" dirty="0"/>
              <a:t> </a:t>
            </a:r>
            <a:r>
              <a:rPr lang="en-GB" sz="2200" dirty="0" err="1"/>
              <a:t>objavljena</a:t>
            </a:r>
            <a:r>
              <a:rPr lang="en-GB" sz="2200" dirty="0"/>
              <a:t> </a:t>
            </a:r>
            <a:r>
              <a:rPr lang="en-GB" sz="2200" dirty="0" err="1"/>
              <a:t>kroz</a:t>
            </a:r>
            <a:r>
              <a:rPr lang="en-GB" sz="2200" dirty="0"/>
              <a:t> 11</a:t>
            </a:r>
            <a:r>
              <a:rPr lang="hr-HR" sz="2200" dirty="0"/>
              <a:t>.</a:t>
            </a:r>
            <a:r>
              <a:rPr lang="en-GB" sz="2200" dirty="0"/>
              <a:t> </a:t>
            </a:r>
            <a:r>
              <a:rPr lang="en-GB" sz="2200" dirty="0" err="1"/>
              <a:t>mjesec</a:t>
            </a:r>
            <a:r>
              <a:rPr lang="en-GB" sz="2200" dirty="0"/>
              <a:t> </a:t>
            </a:r>
            <a:r>
              <a:rPr lang="hr-HR" sz="2200" dirty="0"/>
              <a:t>ove godine.</a:t>
            </a:r>
          </a:p>
          <a:p>
            <a:endParaRPr lang="en-GB" sz="2200" dirty="0"/>
          </a:p>
          <a:p>
            <a:pPr marL="0" indent="0">
              <a:lnSpc>
                <a:spcPct val="170000"/>
              </a:lnSpc>
              <a:buNone/>
            </a:pPr>
            <a:r>
              <a:rPr lang="hr-HR" sz="2200" dirty="0"/>
              <a:t>2. </a:t>
            </a:r>
            <a:r>
              <a:rPr lang="en-GB" sz="2200" b="1" dirty="0"/>
              <a:t>Pula </a:t>
            </a:r>
            <a:r>
              <a:rPr lang="en-GB" sz="2200" b="1" dirty="0" err="1"/>
              <a:t>Sjever</a:t>
            </a:r>
            <a:r>
              <a:rPr lang="hr-HR" sz="2200" b="1" dirty="0"/>
              <a:t>:</a:t>
            </a:r>
            <a:r>
              <a:rPr lang="en-GB" sz="2200" b="1" dirty="0"/>
              <a:t> </a:t>
            </a:r>
            <a:r>
              <a:rPr lang="en-GB" sz="2200" dirty="0" err="1"/>
              <a:t>sva</a:t>
            </a:r>
            <a:r>
              <a:rPr lang="en-GB" sz="2200" dirty="0"/>
              <a:t> </a:t>
            </a:r>
            <a:r>
              <a:rPr lang="en-GB" sz="2200" dirty="0" err="1"/>
              <a:t>dokumentacija</a:t>
            </a:r>
            <a:r>
              <a:rPr lang="en-GB" sz="2200" dirty="0"/>
              <a:t> </a:t>
            </a:r>
            <a:r>
              <a:rPr lang="en-GB" sz="2200" dirty="0" err="1"/>
              <a:t>spremna</a:t>
            </a:r>
            <a:r>
              <a:rPr lang="hr-HR" sz="2200" dirty="0"/>
              <a:t> (</a:t>
            </a:r>
            <a:r>
              <a:rPr lang="en-GB" sz="2200" dirty="0" err="1"/>
              <a:t>građevinske</a:t>
            </a:r>
            <a:r>
              <a:rPr lang="en-GB" sz="2200" dirty="0"/>
              <a:t> </a:t>
            </a:r>
            <a:r>
              <a:rPr lang="en-GB" sz="2200" dirty="0" err="1"/>
              <a:t>dozvole</a:t>
            </a:r>
            <a:r>
              <a:rPr lang="en-GB" sz="2200" dirty="0"/>
              <a:t>, </a:t>
            </a:r>
            <a:r>
              <a:rPr lang="en-GB" sz="2200" dirty="0" err="1"/>
              <a:t>imovinsko</a:t>
            </a:r>
            <a:r>
              <a:rPr lang="en-GB" sz="2200" dirty="0"/>
              <a:t> </a:t>
            </a:r>
            <a:r>
              <a:rPr lang="en-GB" sz="2200" dirty="0" err="1"/>
              <a:t>pravni</a:t>
            </a:r>
            <a:r>
              <a:rPr lang="en-GB" sz="2200" dirty="0"/>
              <a:t> </a:t>
            </a:r>
            <a:r>
              <a:rPr lang="en-GB" sz="2200" dirty="0" err="1"/>
              <a:t>odnosi</a:t>
            </a:r>
            <a:r>
              <a:rPr lang="en-GB" sz="2200" dirty="0"/>
              <a:t> </a:t>
            </a:r>
            <a:r>
              <a:rPr lang="en-GB" sz="2200" dirty="0" err="1"/>
              <a:t>rjeseni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dokumentacija</a:t>
            </a:r>
            <a:r>
              <a:rPr lang="en-GB" sz="2200" dirty="0"/>
              <a:t> o </a:t>
            </a:r>
            <a:r>
              <a:rPr lang="en-GB" sz="2200" dirty="0" err="1"/>
              <a:t>nabavi</a:t>
            </a:r>
            <a:r>
              <a:rPr lang="en-GB" sz="2200" dirty="0"/>
              <a:t> </a:t>
            </a:r>
            <a:r>
              <a:rPr lang="en-GB" sz="2200" dirty="0" err="1"/>
              <a:t>spremna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objavljena</a:t>
            </a:r>
            <a:r>
              <a:rPr lang="hr-HR" sz="2200" dirty="0"/>
              <a:t>)</a:t>
            </a:r>
            <a:r>
              <a:rPr lang="en-GB" sz="2200" dirty="0"/>
              <a:t>. </a:t>
            </a:r>
            <a:r>
              <a:rPr lang="en-GB" sz="2200" dirty="0" err="1"/>
              <a:t>Čekamo</a:t>
            </a:r>
            <a:r>
              <a:rPr lang="en-GB" sz="2200" dirty="0"/>
              <a:t> </a:t>
            </a:r>
            <a:r>
              <a:rPr lang="en-GB" sz="2200" dirty="0" err="1"/>
              <a:t>potvrdu</a:t>
            </a:r>
            <a:r>
              <a:rPr lang="en-GB" sz="2200" dirty="0"/>
              <a:t> </a:t>
            </a:r>
            <a:r>
              <a:rPr lang="en-GB" sz="2200" dirty="0" err="1"/>
              <a:t>poziva</a:t>
            </a:r>
            <a:r>
              <a:rPr lang="en-GB" sz="2200" dirty="0"/>
              <a:t> za </a:t>
            </a:r>
            <a:r>
              <a:rPr lang="en-GB" sz="2200" dirty="0" err="1"/>
              <a:t>dodjelu</a:t>
            </a:r>
            <a:r>
              <a:rPr lang="en-GB" sz="2200" dirty="0"/>
              <a:t> </a:t>
            </a:r>
            <a:r>
              <a:rPr lang="en-GB" sz="2200" dirty="0" err="1"/>
              <a:t>bespovratnih</a:t>
            </a:r>
            <a:r>
              <a:rPr lang="en-GB" sz="2200" dirty="0"/>
              <a:t> </a:t>
            </a:r>
            <a:r>
              <a:rPr lang="en-GB" sz="2200" dirty="0" err="1"/>
              <a:t>sredstava</a:t>
            </a:r>
            <a:r>
              <a:rPr lang="en-GB" sz="2200" dirty="0"/>
              <a:t> </a:t>
            </a:r>
            <a:r>
              <a:rPr lang="en-GB" sz="2200" dirty="0" err="1"/>
              <a:t>iz</a:t>
            </a:r>
            <a:r>
              <a:rPr lang="en-GB" sz="2200" dirty="0"/>
              <a:t> </a:t>
            </a:r>
            <a:r>
              <a:rPr lang="en-GB" sz="2200" dirty="0" err="1"/>
              <a:t>Europske</a:t>
            </a:r>
            <a:r>
              <a:rPr lang="en-GB" sz="2200" dirty="0"/>
              <a:t> </a:t>
            </a:r>
            <a:r>
              <a:rPr lang="en-GB" sz="2200" dirty="0" err="1"/>
              <a:t>komisije</a:t>
            </a:r>
            <a:r>
              <a:rPr lang="en-GB" sz="2200" dirty="0"/>
              <a:t>, a </a:t>
            </a:r>
            <a:r>
              <a:rPr lang="en-GB" sz="2200" dirty="0" err="1"/>
              <a:t>potom</a:t>
            </a:r>
            <a:r>
              <a:rPr lang="en-GB" sz="2200" dirty="0"/>
              <a:t> </a:t>
            </a:r>
            <a:r>
              <a:rPr lang="en-GB" sz="2200" dirty="0" err="1"/>
              <a:t>idemo</a:t>
            </a:r>
            <a:r>
              <a:rPr lang="en-GB" sz="2200" dirty="0"/>
              <a:t> </a:t>
            </a:r>
            <a:r>
              <a:rPr lang="en-GB" sz="2200" dirty="0" err="1"/>
              <a:t>na</a:t>
            </a:r>
            <a:r>
              <a:rPr lang="en-GB" sz="2200" dirty="0"/>
              <a:t> </a:t>
            </a:r>
            <a:r>
              <a:rPr lang="en-GB" sz="2200" dirty="0" err="1"/>
              <a:t>otvaranjem</a:t>
            </a:r>
            <a:r>
              <a:rPr lang="en-GB" sz="2200" dirty="0"/>
              <a:t> </a:t>
            </a:r>
            <a:r>
              <a:rPr lang="en-GB" sz="2200" dirty="0" err="1"/>
              <a:t>ponuda</a:t>
            </a:r>
            <a:r>
              <a:rPr lang="en-GB" sz="2200" dirty="0"/>
              <a:t> </a:t>
            </a:r>
            <a:r>
              <a:rPr lang="en-GB" sz="2200" dirty="0" err="1"/>
              <a:t>prema</a:t>
            </a:r>
            <a:r>
              <a:rPr lang="en-GB" sz="2200" dirty="0"/>
              <a:t> </a:t>
            </a:r>
            <a:r>
              <a:rPr lang="en-GB" sz="2200" dirty="0" err="1"/>
              <a:t>ve</a:t>
            </a:r>
            <a:r>
              <a:rPr lang="hr-HR" sz="2200" dirty="0"/>
              <a:t>ć</a:t>
            </a:r>
            <a:r>
              <a:rPr lang="en-GB" sz="2200" dirty="0"/>
              <a:t> </a:t>
            </a:r>
            <a:r>
              <a:rPr lang="en-GB" sz="2200" dirty="0" err="1"/>
              <a:t>zapo</a:t>
            </a:r>
            <a:r>
              <a:rPr lang="hr-HR" sz="2200" dirty="0"/>
              <a:t>č</a:t>
            </a:r>
            <a:r>
              <a:rPr lang="en-GB" sz="2200" dirty="0" err="1"/>
              <a:t>etim</a:t>
            </a:r>
            <a:r>
              <a:rPr lang="en-GB" sz="2200" dirty="0"/>
              <a:t> </a:t>
            </a:r>
            <a:r>
              <a:rPr lang="en-GB" sz="2200" dirty="0" err="1"/>
              <a:t>postupcima</a:t>
            </a:r>
            <a:r>
              <a:rPr lang="en-GB" sz="2200" dirty="0"/>
              <a:t> </a:t>
            </a:r>
            <a:r>
              <a:rPr lang="en-GB" sz="2200" dirty="0" err="1"/>
              <a:t>javne</a:t>
            </a:r>
            <a:r>
              <a:rPr lang="en-GB" sz="2200" dirty="0"/>
              <a:t> </a:t>
            </a:r>
            <a:r>
              <a:rPr lang="en-GB" sz="2200" dirty="0" err="1"/>
              <a:t>nabave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odabir</a:t>
            </a:r>
            <a:r>
              <a:rPr lang="en-GB" sz="2200" dirty="0"/>
              <a:t> </a:t>
            </a:r>
            <a:r>
              <a:rPr lang="en-GB" sz="2200" dirty="0" err="1"/>
              <a:t>izvođača</a:t>
            </a:r>
            <a:r>
              <a:rPr lang="en-GB" sz="2200" dirty="0"/>
              <a:t>, a </a:t>
            </a:r>
            <a:r>
              <a:rPr lang="en-GB" sz="2200" dirty="0" err="1"/>
              <a:t>potom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početak</a:t>
            </a:r>
            <a:r>
              <a:rPr lang="en-GB" sz="2200" dirty="0"/>
              <a:t> </a:t>
            </a:r>
            <a:r>
              <a:rPr lang="en-GB" sz="2200" dirty="0" err="1"/>
              <a:t>radova</a:t>
            </a:r>
            <a:r>
              <a:rPr lang="en-GB" sz="2200" dirty="0"/>
              <a:t>. </a:t>
            </a:r>
            <a:endParaRPr lang="hr-HR" sz="2200" dirty="0"/>
          </a:p>
          <a:p>
            <a:pPr marL="0" indent="0">
              <a:buNone/>
            </a:pPr>
            <a:r>
              <a:rPr lang="en-GB" sz="2200" b="1" dirty="0" err="1"/>
              <a:t>Vrijednost</a:t>
            </a:r>
            <a:r>
              <a:rPr lang="en-GB" sz="2200" b="1" dirty="0"/>
              <a:t> 45 </a:t>
            </a:r>
            <a:r>
              <a:rPr lang="en-GB" sz="2200" b="1" dirty="0" err="1"/>
              <a:t>mil.eura</a:t>
            </a:r>
            <a:endParaRPr lang="hr-HR" sz="2200" b="1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hr-HR" sz="2200" dirty="0"/>
              <a:t>3. </a:t>
            </a:r>
            <a:r>
              <a:rPr lang="en-GB" sz="2200" b="1" dirty="0"/>
              <a:t>Pula </a:t>
            </a:r>
            <a:r>
              <a:rPr lang="en-GB" sz="2200" b="1" dirty="0" err="1"/>
              <a:t>Centar</a:t>
            </a:r>
            <a:r>
              <a:rPr lang="hr-HR" sz="2200" b="1" dirty="0"/>
              <a:t>:</a:t>
            </a:r>
            <a:r>
              <a:rPr lang="en-GB" sz="2200" b="1" dirty="0"/>
              <a:t> </a:t>
            </a:r>
            <a:r>
              <a:rPr lang="en-GB" sz="2200" dirty="0" err="1"/>
              <a:t>sve</a:t>
            </a:r>
            <a:r>
              <a:rPr lang="en-GB" sz="2200" dirty="0"/>
              <a:t> </a:t>
            </a:r>
            <a:r>
              <a:rPr lang="en-GB" sz="2200" dirty="0" err="1"/>
              <a:t>spremno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</a:t>
            </a:r>
            <a:r>
              <a:rPr lang="en-GB" sz="2200" dirty="0" err="1"/>
              <a:t>samo</a:t>
            </a:r>
            <a:r>
              <a:rPr lang="en-GB" sz="2200" dirty="0"/>
              <a:t> </a:t>
            </a:r>
            <a:r>
              <a:rPr lang="hr-HR" sz="2200" dirty="0"/>
              <a:t>č</a:t>
            </a:r>
            <a:r>
              <a:rPr lang="en-GB" sz="2200" dirty="0" err="1"/>
              <a:t>ekamo</a:t>
            </a:r>
            <a:r>
              <a:rPr lang="en-GB" sz="2200" dirty="0"/>
              <a:t> </a:t>
            </a:r>
            <a:r>
              <a:rPr lang="en-GB" sz="2200" dirty="0" err="1"/>
              <a:t>javni</a:t>
            </a:r>
            <a:r>
              <a:rPr lang="en-GB" sz="2200" dirty="0"/>
              <a:t> </a:t>
            </a:r>
            <a:r>
              <a:rPr lang="en-GB" sz="2200" dirty="0" err="1"/>
              <a:t>poziv</a:t>
            </a:r>
            <a:r>
              <a:rPr lang="en-GB" sz="2200" dirty="0"/>
              <a:t> za OPKK 2021-2027. </a:t>
            </a:r>
            <a:r>
              <a:rPr lang="en-GB" sz="2200" b="1" dirty="0" err="1"/>
              <a:t>Vrijednost</a:t>
            </a:r>
            <a:r>
              <a:rPr lang="en-GB" sz="2200" b="1" dirty="0"/>
              <a:t> 80 </a:t>
            </a:r>
            <a:r>
              <a:rPr lang="en-GB" sz="2200" b="1" dirty="0" err="1"/>
              <a:t>mil.eura</a:t>
            </a:r>
            <a:r>
              <a:rPr lang="hr-HR" sz="2200" b="1" dirty="0"/>
              <a:t>.</a:t>
            </a:r>
            <a:endParaRPr lang="en-GB" sz="22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882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VRTIĆI I ŠKOLE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426" y="4053515"/>
            <a:ext cx="1939554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Valmade</a:t>
            </a:r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170</a:t>
            </a:r>
          </a:p>
          <a:p>
            <a:pPr algn="ctr">
              <a:lnSpc>
                <a:spcPts val="2080"/>
              </a:lnSpc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djece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Provedba arhitektonskog natječaja i izrada projektne dokumentacije</a:t>
            </a:r>
          </a:p>
          <a:p>
            <a:pPr algn="ctr"/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– 101.208 EUR 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+ prijava na NPOO za izgradnju i opremanje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(1.913.936 EUR)</a:t>
            </a:r>
            <a:r>
              <a:rPr lang="en-GB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670379" y="2288772"/>
            <a:ext cx="0" cy="3961246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2983711" y="2720378"/>
            <a:ext cx="1465147" cy="1142250"/>
            <a:chOff x="2805910" y="2470899"/>
            <a:chExt cx="1465147" cy="1142250"/>
          </a:xfrm>
        </p:grpSpPr>
        <p:grpSp>
          <p:nvGrpSpPr>
            <p:cNvPr id="11" name="Group 10"/>
            <p:cNvGrpSpPr/>
            <p:nvPr/>
          </p:nvGrpSpPr>
          <p:grpSpPr>
            <a:xfrm>
              <a:off x="2805910" y="3298314"/>
              <a:ext cx="603996" cy="314835"/>
              <a:chOff x="2805910" y="3298314"/>
              <a:chExt cx="603996" cy="31483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0591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08468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805910" y="2888179"/>
              <a:ext cx="1465147" cy="314835"/>
              <a:chOff x="1094827" y="3298314"/>
              <a:chExt cx="1465147" cy="314835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805910" y="2470899"/>
              <a:ext cx="1465147" cy="314835"/>
              <a:chOff x="1094827" y="3298314"/>
              <a:chExt cx="1465147" cy="314835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</p:grpSp>
      <p:grpSp>
        <p:nvGrpSpPr>
          <p:cNvPr id="73" name="Group 72"/>
          <p:cNvGrpSpPr/>
          <p:nvPr/>
        </p:nvGrpSpPr>
        <p:grpSpPr>
          <a:xfrm>
            <a:off x="4996099" y="2775173"/>
            <a:ext cx="1465147" cy="724970"/>
            <a:chOff x="4559406" y="2888179"/>
            <a:chExt cx="1465147" cy="724970"/>
          </a:xfrm>
        </p:grpSpPr>
        <p:grpSp>
          <p:nvGrpSpPr>
            <p:cNvPr id="47" name="Group 46"/>
            <p:cNvGrpSpPr/>
            <p:nvPr/>
          </p:nvGrpSpPr>
          <p:grpSpPr>
            <a:xfrm>
              <a:off x="4559406" y="3298314"/>
              <a:ext cx="1465147" cy="314835"/>
              <a:chOff x="1094827" y="3298314"/>
              <a:chExt cx="1465147" cy="314835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4559406" y="2888179"/>
              <a:ext cx="1465147" cy="314835"/>
              <a:chOff x="1094827" y="3298314"/>
              <a:chExt cx="1465147" cy="314835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</p:grpSp>
      <p:grpSp>
        <p:nvGrpSpPr>
          <p:cNvPr id="71" name="Group 70"/>
          <p:cNvGrpSpPr/>
          <p:nvPr/>
        </p:nvGrpSpPr>
        <p:grpSpPr>
          <a:xfrm>
            <a:off x="882769" y="2288772"/>
            <a:ext cx="1465147" cy="1573856"/>
            <a:chOff x="1094827" y="2039293"/>
            <a:chExt cx="1465147" cy="1573856"/>
          </a:xfrm>
        </p:grpSpPr>
        <p:grpSp>
          <p:nvGrpSpPr>
            <p:cNvPr id="16" name="Group 15"/>
            <p:cNvGrpSpPr/>
            <p:nvPr/>
          </p:nvGrpSpPr>
          <p:grpSpPr>
            <a:xfrm>
              <a:off x="1094827" y="3298314"/>
              <a:ext cx="603996" cy="314835"/>
              <a:chOff x="1094827" y="3298314"/>
              <a:chExt cx="603996" cy="31483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094827" y="2888179"/>
              <a:ext cx="1465147" cy="314835"/>
              <a:chOff x="1094827" y="3298314"/>
              <a:chExt cx="1465147" cy="31483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1094827" y="2470899"/>
              <a:ext cx="1465147" cy="314835"/>
              <a:chOff x="1094827" y="3298314"/>
              <a:chExt cx="1465147" cy="314835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  <p:grpSp>
          <p:nvGrpSpPr>
            <p:cNvPr id="59" name="Group 58"/>
            <p:cNvGrpSpPr/>
            <p:nvPr/>
          </p:nvGrpSpPr>
          <p:grpSpPr>
            <a:xfrm>
              <a:off x="1094827" y="2039293"/>
              <a:ext cx="1465147" cy="314835"/>
              <a:chOff x="1094827" y="3298314"/>
              <a:chExt cx="1465147" cy="314835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827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97385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2004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58800" y="3298314"/>
                <a:ext cx="301438" cy="314835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8536" y="3298314"/>
                <a:ext cx="301438" cy="314835"/>
              </a:xfrm>
              <a:prstGeom prst="rect">
                <a:avLst/>
              </a:prstGeom>
            </p:spPr>
          </p:pic>
        </p:grpSp>
      </p:grpSp>
      <p:sp>
        <p:nvSpPr>
          <p:cNvPr id="88" name="TextBox 87"/>
          <p:cNvSpPr txBox="1"/>
          <p:nvPr/>
        </p:nvSpPr>
        <p:spPr>
          <a:xfrm>
            <a:off x="2747355" y="4053515"/>
            <a:ext cx="1781735" cy="226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Centar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122</a:t>
            </a:r>
          </a:p>
          <a:p>
            <a:pPr algn="ctr">
              <a:lnSpc>
                <a:spcPts val="2080"/>
              </a:lnSpc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djece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lvl="0" algn="ctr"/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Dogradnja postojećeg objekta (24 djece) te proširenje i renovacija kuhinje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– 863.000 EUR </a:t>
            </a: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(prijava na NPOO u iznosu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332.280 EUR)</a:t>
            </a:r>
            <a:endParaRPr lang="en-GB" sz="11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934302" y="4053515"/>
            <a:ext cx="1570443" cy="1931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</a:t>
            </a:r>
            <a:r>
              <a:rPr lang="hr-HR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Sisplac</a:t>
            </a:r>
            <a:r>
              <a:rPr lang="hr-HR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106</a:t>
            </a:r>
          </a:p>
          <a:p>
            <a:pPr algn="ctr">
              <a:lnSpc>
                <a:spcPts val="2080"/>
              </a:lnSpc>
            </a:pPr>
            <a:r>
              <a:rPr lang="hr-H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djece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lvl="0" algn="ctr"/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Ažuriranje projektne dokumentacije za gradnju novog vrtića – </a:t>
            </a:r>
            <a:r>
              <a:rPr lang="hr-HR" sz="11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33.000 EUR</a:t>
            </a:r>
            <a:endParaRPr lang="en-GB" sz="11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52" y="2122799"/>
            <a:ext cx="3976548" cy="2645971"/>
          </a:xfrm>
          <a:prstGeom prst="rect">
            <a:avLst/>
          </a:prstGeom>
        </p:spPr>
      </p:pic>
      <p:cxnSp>
        <p:nvCxnSpPr>
          <p:cNvPr id="93" name="Straight Connector 92"/>
          <p:cNvCxnSpPr/>
          <p:nvPr/>
        </p:nvCxnSpPr>
        <p:spPr>
          <a:xfrm>
            <a:off x="4687438" y="2288772"/>
            <a:ext cx="0" cy="3961246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558164" y="4772943"/>
            <a:ext cx="1570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DV </a:t>
            </a:r>
            <a:r>
              <a:rPr lang="hr-HR" sz="1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Sisplac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- vizualizacija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6512154" y="735349"/>
            <a:ext cx="4082916" cy="1825445"/>
            <a:chOff x="4196029" y="886379"/>
            <a:chExt cx="4082916" cy="1825445"/>
          </a:xfrm>
        </p:grpSpPr>
        <p:sp>
          <p:nvSpPr>
            <p:cNvPr id="98" name="Oval 97"/>
            <p:cNvSpPr/>
            <p:nvPr/>
          </p:nvSpPr>
          <p:spPr>
            <a:xfrm>
              <a:off x="5321060" y="886379"/>
              <a:ext cx="1825445" cy="18254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196029" y="1389852"/>
              <a:ext cx="4082916" cy="131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4400" b="1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300</a:t>
              </a: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en-US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n</a:t>
              </a:r>
              <a:r>
                <a:rPr lang="hr-HR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ovih</a:t>
              </a: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en-US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v</a:t>
              </a:r>
              <a:r>
                <a:rPr lang="hr-HR" sz="2000" dirty="0" err="1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rtićkih</a:t>
              </a:r>
              <a:endParaRPr lang="hr-HR" sz="2000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r>
                <a:rPr lang="hr-HR" sz="2000" dirty="0">
                  <a:solidFill>
                    <a:schemeClr val="bg1"/>
                  </a:solidFill>
                  <a:latin typeface="DINPro" charset="0"/>
                  <a:ea typeface="DINPro" charset="0"/>
                  <a:cs typeface="DINPro" charset="0"/>
                </a:rPr>
                <a:t>mjesta</a:t>
              </a:r>
            </a:p>
            <a:p>
              <a:pPr lvl="0" algn="ctr">
                <a:lnSpc>
                  <a:spcPts val="1860"/>
                </a:lnSpc>
                <a:defRPr sz="1862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DINCE-Bold" charset="0"/>
                  <a:ea typeface="DINCE-Bold" charset="0"/>
                  <a:cs typeface="DINCE-Bold" charset="0"/>
                </a:defRPr>
              </a:pPr>
              <a:endParaRPr lang="en-US" sz="2800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3A61525-8986-C9D1-ED61-07BDDB84494E}"/>
              </a:ext>
            </a:extLst>
          </p:cNvPr>
          <p:cNvSpPr txBox="1">
            <a:spLocks/>
          </p:cNvSpPr>
          <p:nvPr/>
        </p:nvSpPr>
        <p:spPr>
          <a:xfrm>
            <a:off x="1529864" y="1551413"/>
            <a:ext cx="2113815" cy="674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/>
              <a:t>Radovi u 2023.</a:t>
            </a:r>
            <a:endParaRPr lang="en-GB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600DBB-6D3C-4DA0-ED46-74F26867A9F4}"/>
              </a:ext>
            </a:extLst>
          </p:cNvPr>
          <p:cNvSpPr txBox="1">
            <a:spLocks/>
          </p:cNvSpPr>
          <p:nvPr/>
        </p:nvSpPr>
        <p:spPr>
          <a:xfrm>
            <a:off x="4734162" y="1292535"/>
            <a:ext cx="2043958" cy="17974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dirty="0"/>
              <a:t>Dovršetak </a:t>
            </a:r>
          </a:p>
          <a:p>
            <a:pPr algn="ctr"/>
            <a:r>
              <a:rPr lang="hr-HR" sz="2000" dirty="0"/>
              <a:t>dokumentacije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5997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VRTIĆI I ŠKOLE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98572" y="2753740"/>
            <a:ext cx="5322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OŠ </a:t>
            </a:r>
            <a:r>
              <a:rPr lang="hr-HR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Šijana</a:t>
            </a:r>
            <a:r>
              <a:rPr lang="hr-H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</a:p>
          <a:p>
            <a:pPr algn="ctr"/>
            <a:endParaRPr lang="hr-HR" sz="9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algn="ctr"/>
            <a:r>
              <a:rPr lang="hr-H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180 učenika</a:t>
            </a:r>
          </a:p>
          <a:p>
            <a:pPr algn="ctr"/>
            <a:endParaRPr lang="hr-HR" sz="11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lvl="0" algn="ctr"/>
            <a:r>
              <a:rPr lang="hr-H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dogradnja postojećeg objekta</a:t>
            </a:r>
          </a:p>
          <a:p>
            <a:pPr lvl="0" algn="ctr"/>
            <a:r>
              <a:rPr lang="hr-HR" sz="32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2.700.000 EUR</a:t>
            </a: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94" y="2117912"/>
            <a:ext cx="5522258" cy="3106270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5937199" y="5244352"/>
            <a:ext cx="1632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OŠ </a:t>
            </a:r>
            <a:r>
              <a:rPr lang="hr-HR" sz="1000" i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Šijana </a:t>
            </a:r>
            <a:r>
              <a:rPr lang="hr-HR" sz="1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- vizualizacija</a:t>
            </a:r>
            <a:endParaRPr lang="en-GB" sz="1000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AFAE8A-CFDA-CEDD-D6DF-4F48A6B94576}"/>
              </a:ext>
            </a:extLst>
          </p:cNvPr>
          <p:cNvSpPr/>
          <p:nvPr/>
        </p:nvSpPr>
        <p:spPr>
          <a:xfrm>
            <a:off x="4670558" y="1429591"/>
            <a:ext cx="1909822" cy="17709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0B4A6-FE4F-41C0-DFEC-81E3EA25897A}"/>
              </a:ext>
            </a:extLst>
          </p:cNvPr>
          <p:cNvSpPr txBox="1"/>
          <p:nvPr/>
        </p:nvSpPr>
        <p:spPr>
          <a:xfrm>
            <a:off x="3584011" y="1960742"/>
            <a:ext cx="4082916" cy="110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4400" b="1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rPr>
              <a:t>SVA</a:t>
            </a:r>
          </a:p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2000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rPr>
              <a:t>djeca u </a:t>
            </a:r>
          </a:p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2000" dirty="0">
                <a:solidFill>
                  <a:schemeClr val="bg1"/>
                </a:solidFill>
                <a:latin typeface="DINPro" charset="0"/>
                <a:ea typeface="DINPro" charset="0"/>
                <a:cs typeface="DINPro" charset="0"/>
              </a:rPr>
              <a:t>jednoj smjeni</a:t>
            </a:r>
          </a:p>
          <a:p>
            <a:pPr lvl="0" algn="ctr">
              <a:lnSpc>
                <a:spcPts val="1860"/>
              </a:lnSpc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lang="en-US" sz="2800" b="1" dirty="0">
              <a:solidFill>
                <a:schemeClr val="bg1"/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7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VREMENSKI PLAN</a:t>
            </a:r>
            <a:br>
              <a:rPr lang="hr-HR" dirty="0"/>
            </a:br>
            <a:r>
              <a:rPr lang="hr-HR" dirty="0"/>
              <a:t>DONOŠENJA PRORAČUNA ZA 2023.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032484"/>
              </p:ext>
            </p:extLst>
          </p:nvPr>
        </p:nvGraphicFramePr>
        <p:xfrm>
          <a:off x="825645" y="1930400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3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98052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VRTIĆI I ŠKOLE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C46A4-C0C5-C569-F4B7-570C8BAE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80" y="1262340"/>
            <a:ext cx="7273636" cy="52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9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PODIZANJE STANDARDA U ŠKOLSTVU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77334" y="1632730"/>
            <a:ext cx="452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Preko 150.000 EUR</a:t>
            </a:r>
            <a:endParaRPr lang="en-GB" sz="36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44569" y="2429527"/>
            <a:ext cx="5716743" cy="4078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 škola budućnosti (</a:t>
            </a:r>
            <a:r>
              <a:rPr lang="hr-H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Stemi</a:t>
            </a:r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 </a:t>
            </a:r>
            <a:r>
              <a:rPr lang="hr-H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Infobip</a:t>
            </a:r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Pomoćnici u nastavi u produženom boravku 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Građanski odgoj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Besplatni higijenski ulošci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Fizioterapeut u školi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Znanstveni vrt u sklopu ISF STEM projekta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Nagrada najboljim maturantima i učenicima  - uz dosadašnje nagrade, po prvi put financirat će se </a:t>
            </a:r>
            <a:r>
              <a:rPr lang="hr-HR" sz="1600" b="1" dirty="0">
                <a:solidFill>
                  <a:schemeClr val="accent1">
                    <a:lumMod val="75000"/>
                  </a:schemeClr>
                </a:solidFill>
              </a:rPr>
              <a:t>polaganje vozačkog ispita i pohađanje auto-škole za 10 najboljih maturanata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7306">
            <a:off x="6817078" y="1514581"/>
            <a:ext cx="1823197" cy="1562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4321">
            <a:off x="7370522" y="3874103"/>
            <a:ext cx="1116753" cy="9572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56278">
            <a:off x="7514218" y="5394270"/>
            <a:ext cx="829359" cy="7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1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35349"/>
            <a:ext cx="8420173" cy="674594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SOCIJALNA SKRB</a:t>
            </a:r>
            <a:endParaRPr lang="en-GB" sz="4000" dirty="0"/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3033" y="1767908"/>
            <a:ext cx="4795029" cy="2072935"/>
            <a:chOff x="2922993" y="1818056"/>
            <a:chExt cx="4526678" cy="1654700"/>
          </a:xfrm>
        </p:grpSpPr>
        <p:sp>
          <p:nvSpPr>
            <p:cNvPr id="91" name="TextBox 90"/>
            <p:cNvSpPr txBox="1"/>
            <p:nvPr/>
          </p:nvSpPr>
          <p:spPr>
            <a:xfrm>
              <a:off x="2922993" y="2956829"/>
              <a:ext cx="4526678" cy="51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3600" b="1" dirty="0">
                  <a:solidFill>
                    <a:schemeClr val="accent1">
                      <a:lumMod val="7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133.681 EUR</a:t>
              </a:r>
              <a:endParaRPr lang="en-GB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22993" y="1818056"/>
              <a:ext cx="4526678" cy="11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endPara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/>
              <a:r>
                <a:rPr lang="hr-H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Socijalno stanovanje kuća </a:t>
              </a:r>
              <a:r>
                <a:rPr lang="hr-HR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Pomer</a:t>
              </a:r>
              <a:r>
                <a:rPr lang="hr-H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 16 </a:t>
              </a:r>
            </a:p>
            <a:p>
              <a:pPr lvl="0" algn="ctr"/>
              <a:endPara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  <a:p>
              <a:pPr lvl="0" algn="ctr"/>
              <a:r>
                <a:rPr lang="hr-H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Pro" charset="0"/>
                  <a:ea typeface="DINPro" charset="0"/>
                  <a:cs typeface="DINPro" charset="0"/>
                </a:rPr>
                <a:t>21 osoba</a:t>
              </a:r>
              <a:endPara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50900" y="3795783"/>
            <a:ext cx="4531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U 2023. razvijanje </a:t>
            </a:r>
            <a:r>
              <a:rPr lang="hr-H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Housing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</a:t>
            </a:r>
            <a:r>
              <a:rPr lang="hr-H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first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 koncepta po uzoru na druge europske zemlje –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13.273 EUR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40" y="2379945"/>
            <a:ext cx="1650638" cy="2558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69A3CC-F187-A94E-8706-BB88CCEB397D}"/>
              </a:ext>
            </a:extLst>
          </p:cNvPr>
          <p:cNvSpPr txBox="1"/>
          <p:nvPr/>
        </p:nvSpPr>
        <p:spPr>
          <a:xfrm>
            <a:off x="94358" y="1465221"/>
            <a:ext cx="3868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Radovi u 2023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9D2A0-9192-054B-4BF8-3EB4150E604D}"/>
              </a:ext>
            </a:extLst>
          </p:cNvPr>
          <p:cNvSpPr txBox="1">
            <a:spLocks/>
          </p:cNvSpPr>
          <p:nvPr/>
        </p:nvSpPr>
        <p:spPr>
          <a:xfrm>
            <a:off x="1029304" y="5016136"/>
            <a:ext cx="4693070" cy="3064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Suradnje: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 za starije osobe Alfredo Štiglić Pula (suradnja sa Županijom)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Hospicij (suradnja s Nadbiskupijom)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27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AFC553-0CD2-DCAC-F932-5E017ED1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459853" cy="1320800"/>
          </a:xfrm>
        </p:spPr>
        <p:txBody>
          <a:bodyPr/>
          <a:lstStyle/>
          <a:p>
            <a:r>
              <a:rPr lang="hr-HR" dirty="0"/>
              <a:t>HOSPICIJ I DOM ZA STARIJE OSOBE </a:t>
            </a:r>
            <a:r>
              <a:rPr lang="pl-PL" dirty="0"/>
              <a:t>Alfredo Štiglić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8E0DE3B-B2B9-2A0E-7FDD-6C225BEA3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1947"/>
            <a:ext cx="9668742" cy="4469416"/>
          </a:xfrm>
        </p:spPr>
        <p:txBody>
          <a:bodyPr>
            <a:normAutofit/>
          </a:bodyPr>
          <a:lstStyle/>
          <a:p>
            <a:r>
              <a:rPr lang="en-GB" b="1" dirty="0" err="1"/>
              <a:t>Hospicij</a:t>
            </a:r>
            <a:r>
              <a:rPr lang="en-GB" dirty="0"/>
              <a:t> - za </a:t>
            </a:r>
            <a:r>
              <a:rPr lang="en-GB" dirty="0" err="1"/>
              <a:t>sufinanciranje</a:t>
            </a:r>
            <a:r>
              <a:rPr lang="en-GB" dirty="0"/>
              <a:t> u </a:t>
            </a:r>
            <a:r>
              <a:rPr lang="en-GB" dirty="0" err="1"/>
              <a:t>Proračunu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za 2023. </a:t>
            </a:r>
            <a:r>
              <a:rPr lang="en-GB" dirty="0" err="1"/>
              <a:t>osigurali</a:t>
            </a:r>
            <a:r>
              <a:rPr lang="en-GB" dirty="0"/>
              <a:t> 132.723,00 </a:t>
            </a:r>
            <a:r>
              <a:rPr lang="en-GB" dirty="0" err="1"/>
              <a:t>eura</a:t>
            </a:r>
            <a:r>
              <a:rPr lang="en-GB" dirty="0"/>
              <a:t>. </a:t>
            </a:r>
          </a:p>
          <a:p>
            <a:r>
              <a:rPr lang="hr-HR" dirty="0"/>
              <a:t>s</a:t>
            </a:r>
            <a:r>
              <a:rPr lang="en-GB" dirty="0" err="1"/>
              <a:t>redstva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predviđena</a:t>
            </a:r>
            <a:r>
              <a:rPr lang="en-GB" dirty="0"/>
              <a:t> za </a:t>
            </a:r>
            <a:r>
              <a:rPr lang="en-GB" dirty="0" err="1"/>
              <a:t>opremanje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za </a:t>
            </a:r>
            <a:r>
              <a:rPr lang="en-GB" dirty="0" err="1"/>
              <a:t>sam</a:t>
            </a:r>
            <a:r>
              <a:rPr lang="en-GB" dirty="0"/>
              <a:t> rad </a:t>
            </a:r>
            <a:r>
              <a:rPr lang="en-GB" dirty="0" err="1"/>
              <a:t>hospicija</a:t>
            </a:r>
            <a:r>
              <a:rPr lang="en-GB" dirty="0"/>
              <a:t>.</a:t>
            </a:r>
          </a:p>
          <a:p>
            <a:r>
              <a:rPr lang="en-GB" dirty="0" err="1"/>
              <a:t>čekamo</a:t>
            </a:r>
            <a:r>
              <a:rPr lang="en-GB" dirty="0"/>
              <a:t> </a:t>
            </a:r>
            <a:r>
              <a:rPr lang="en-GB" dirty="0" err="1"/>
              <a:t>Porečko</a:t>
            </a:r>
            <a:r>
              <a:rPr lang="en-GB" dirty="0"/>
              <a:t> </a:t>
            </a:r>
            <a:r>
              <a:rPr lang="en-GB" dirty="0" err="1"/>
              <a:t>Pulsku</a:t>
            </a:r>
            <a:r>
              <a:rPr lang="en-GB" dirty="0"/>
              <a:t> </a:t>
            </a:r>
            <a:r>
              <a:rPr lang="en-GB" dirty="0" err="1"/>
              <a:t>biskupiju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nositelja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da </a:t>
            </a:r>
            <a:r>
              <a:rPr lang="en-GB" dirty="0" err="1"/>
              <a:t>pokrenu</a:t>
            </a:r>
            <a:r>
              <a:rPr lang="en-GB" dirty="0"/>
              <a:t> </a:t>
            </a:r>
            <a:r>
              <a:rPr lang="en-GB" dirty="0" err="1"/>
              <a:t>javnu</a:t>
            </a:r>
            <a:r>
              <a:rPr lang="en-GB" dirty="0"/>
              <a:t> </a:t>
            </a:r>
            <a:r>
              <a:rPr lang="en-GB" dirty="0" err="1"/>
              <a:t>nabavu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da se </a:t>
            </a:r>
            <a:r>
              <a:rPr lang="en-GB" dirty="0" err="1"/>
              <a:t>formira</a:t>
            </a:r>
            <a:r>
              <a:rPr lang="en-GB" dirty="0"/>
              <a:t> </a:t>
            </a:r>
            <a:r>
              <a:rPr lang="en-GB" dirty="0" err="1"/>
              <a:t>pravna</a:t>
            </a:r>
            <a:r>
              <a:rPr lang="en-GB" dirty="0"/>
              <a:t> </a:t>
            </a:r>
            <a:r>
              <a:rPr lang="en-GB" dirty="0" err="1"/>
              <a:t>osobnost</a:t>
            </a:r>
            <a:r>
              <a:rPr lang="en-GB" dirty="0"/>
              <a:t>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ustanova</a:t>
            </a:r>
            <a:r>
              <a:rPr lang="en-GB" dirty="0"/>
              <a:t>. </a:t>
            </a:r>
            <a:endParaRPr lang="hr-HR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 err="1"/>
              <a:t>Dogradnja</a:t>
            </a:r>
            <a:r>
              <a:rPr lang="en-GB" b="1" dirty="0"/>
              <a:t> </a:t>
            </a:r>
            <a:r>
              <a:rPr lang="en-GB" b="1" dirty="0" err="1"/>
              <a:t>doma</a:t>
            </a:r>
            <a:r>
              <a:rPr lang="en-GB" b="1" dirty="0"/>
              <a:t> za </a:t>
            </a:r>
            <a:r>
              <a:rPr lang="en-GB" b="1" dirty="0" err="1"/>
              <a:t>starije</a:t>
            </a:r>
            <a:r>
              <a:rPr lang="en-GB" b="1" dirty="0"/>
              <a:t> Alfredo </a:t>
            </a:r>
            <a:r>
              <a:rPr lang="en-GB" b="1" dirty="0" err="1"/>
              <a:t>Štiglić</a:t>
            </a:r>
            <a:r>
              <a:rPr lang="en-GB" b="1" dirty="0"/>
              <a:t> </a:t>
            </a:r>
            <a:r>
              <a:rPr lang="en-GB" dirty="0"/>
              <a:t>- </a:t>
            </a:r>
            <a:r>
              <a:rPr lang="en-GB" dirty="0" err="1"/>
              <a:t>temeljem</a:t>
            </a:r>
            <a:r>
              <a:rPr lang="en-GB" dirty="0"/>
              <a:t> </a:t>
            </a:r>
            <a:r>
              <a:rPr lang="en-GB" dirty="0" err="1"/>
              <a:t>Sporazuma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Istarskom</a:t>
            </a:r>
            <a:r>
              <a:rPr lang="en-GB" dirty="0"/>
              <a:t> </a:t>
            </a:r>
            <a:r>
              <a:rPr lang="en-GB" dirty="0" err="1"/>
              <a:t>županijom</a:t>
            </a:r>
            <a:r>
              <a:rPr lang="en-GB" dirty="0"/>
              <a:t>, u </a:t>
            </a:r>
            <a:r>
              <a:rPr lang="en-GB" dirty="0" err="1"/>
              <a:t>idućoj</a:t>
            </a:r>
            <a:r>
              <a:rPr lang="en-GB" dirty="0"/>
              <a:t> </a:t>
            </a:r>
            <a:r>
              <a:rPr lang="en-GB" dirty="0" err="1"/>
              <a:t>godini</a:t>
            </a:r>
            <a:r>
              <a:rPr lang="en-GB" dirty="0"/>
              <a:t> je </a:t>
            </a:r>
            <a:r>
              <a:rPr lang="en-GB" dirty="0" err="1"/>
              <a:t>planirana</a:t>
            </a:r>
            <a:r>
              <a:rPr lang="en-GB" dirty="0"/>
              <a:t> </a:t>
            </a:r>
            <a:r>
              <a:rPr lang="en-GB" dirty="0" err="1"/>
              <a:t>izmjena</a:t>
            </a:r>
            <a:r>
              <a:rPr lang="en-GB" dirty="0"/>
              <a:t> </a:t>
            </a:r>
            <a:r>
              <a:rPr lang="en-GB" dirty="0" err="1"/>
              <a:t>projektno</a:t>
            </a:r>
            <a:r>
              <a:rPr lang="en-GB" dirty="0"/>
              <a:t> </a:t>
            </a:r>
            <a:r>
              <a:rPr lang="en-GB" dirty="0" err="1"/>
              <a:t>tehničke</a:t>
            </a:r>
            <a:r>
              <a:rPr lang="en-GB" dirty="0"/>
              <a:t> </a:t>
            </a:r>
            <a:r>
              <a:rPr lang="en-GB" dirty="0" err="1"/>
              <a:t>dokumentacije</a:t>
            </a:r>
            <a:r>
              <a:rPr lang="en-GB" dirty="0"/>
              <a:t> za </a:t>
            </a:r>
            <a:r>
              <a:rPr lang="en-GB" dirty="0" err="1"/>
              <a:t>samu</a:t>
            </a:r>
            <a:r>
              <a:rPr lang="en-GB" dirty="0"/>
              <a:t> </a:t>
            </a:r>
            <a:r>
              <a:rPr lang="en-GB" dirty="0" err="1"/>
              <a:t>dogradnju</a:t>
            </a:r>
            <a:endParaRPr lang="hr-HR" dirty="0"/>
          </a:p>
          <a:p>
            <a:r>
              <a:rPr lang="en-GB" dirty="0"/>
              <a:t>ide</a:t>
            </a:r>
            <a:r>
              <a:rPr lang="hr-HR" dirty="0" err="1"/>
              <a:t>mo</a:t>
            </a:r>
            <a:r>
              <a:rPr lang="en-GB" dirty="0"/>
              <a:t> u </a:t>
            </a:r>
            <a:r>
              <a:rPr lang="en-GB" dirty="0" err="1"/>
              <a:t>zajedničko</a:t>
            </a:r>
            <a:r>
              <a:rPr lang="en-GB" dirty="0"/>
              <a:t> </a:t>
            </a:r>
            <a:r>
              <a:rPr lang="en-GB" dirty="0" err="1"/>
              <a:t>dizanje</a:t>
            </a:r>
            <a:r>
              <a:rPr lang="en-GB" dirty="0"/>
              <a:t> </a:t>
            </a:r>
            <a:r>
              <a:rPr lang="en-GB" dirty="0" err="1"/>
              <a:t>kredita</a:t>
            </a:r>
            <a:r>
              <a:rPr lang="en-GB" dirty="0"/>
              <a:t> u </a:t>
            </a:r>
            <a:r>
              <a:rPr lang="en-GB" dirty="0" err="1"/>
              <a:t>iznosu</a:t>
            </a:r>
            <a:r>
              <a:rPr lang="en-GB" dirty="0"/>
              <a:t> od 8.000.000,00 </a:t>
            </a:r>
            <a:r>
              <a:rPr lang="en-GB" dirty="0" err="1"/>
              <a:t>eura</a:t>
            </a:r>
            <a:r>
              <a:rPr lang="hr-HR" dirty="0"/>
              <a:t> za 90 mjesta</a:t>
            </a:r>
            <a:endParaRPr lang="en-GB" dirty="0"/>
          </a:p>
          <a:p>
            <a:r>
              <a:rPr lang="hr-HR" dirty="0"/>
              <a:t>n</a:t>
            </a:r>
            <a:r>
              <a:rPr lang="en-GB" dirty="0" err="1"/>
              <a:t>ismo</a:t>
            </a:r>
            <a:r>
              <a:rPr lang="en-GB" dirty="0"/>
              <a:t> </a:t>
            </a:r>
            <a:r>
              <a:rPr lang="en-GB" dirty="0" err="1"/>
              <a:t>stavili</a:t>
            </a:r>
            <a:r>
              <a:rPr lang="en-GB" dirty="0"/>
              <a:t> u </a:t>
            </a:r>
            <a:r>
              <a:rPr lang="en-GB" dirty="0" err="1"/>
              <a:t>Proračun</a:t>
            </a:r>
            <a:r>
              <a:rPr lang="en-GB" dirty="0"/>
              <a:t> za 2023</a:t>
            </a:r>
            <a:r>
              <a:rPr lang="hr-HR" dirty="0"/>
              <a:t>.,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izmjenu</a:t>
            </a:r>
            <a:r>
              <a:rPr lang="en-GB" dirty="0"/>
              <a:t> </a:t>
            </a:r>
            <a:r>
              <a:rPr lang="en-GB" dirty="0" err="1"/>
              <a:t>projektno</a:t>
            </a:r>
            <a:r>
              <a:rPr lang="en-GB" dirty="0"/>
              <a:t> </a:t>
            </a:r>
            <a:r>
              <a:rPr lang="en-GB" dirty="0" err="1"/>
              <a:t>tehničke</a:t>
            </a:r>
            <a:r>
              <a:rPr lang="en-GB" dirty="0"/>
              <a:t> </a:t>
            </a:r>
            <a:r>
              <a:rPr lang="en-GB" dirty="0" err="1"/>
              <a:t>dokumentacije</a:t>
            </a:r>
            <a:r>
              <a:rPr lang="en-GB" dirty="0"/>
              <a:t>, po </a:t>
            </a:r>
            <a:r>
              <a:rPr lang="en-GB" dirty="0" err="1"/>
              <a:t>dogovoru</a:t>
            </a:r>
            <a:r>
              <a:rPr lang="en-GB" dirty="0"/>
              <a:t>, </a:t>
            </a:r>
            <a:r>
              <a:rPr lang="en-GB" dirty="0" err="1"/>
              <a:t>financirati</a:t>
            </a:r>
            <a:r>
              <a:rPr lang="en-GB" dirty="0"/>
              <a:t> </a:t>
            </a:r>
            <a:r>
              <a:rPr lang="en-GB" dirty="0" err="1"/>
              <a:t>Istarska</a:t>
            </a:r>
            <a:r>
              <a:rPr lang="en-GB" dirty="0"/>
              <a:t> </a:t>
            </a:r>
            <a:r>
              <a:rPr lang="en-GB" dirty="0" err="1"/>
              <a:t>županija</a:t>
            </a:r>
            <a:r>
              <a:rPr lang="en-GB" dirty="0"/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0875DE2-DBFF-DC18-D654-CC12A2A1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124" y="1208965"/>
            <a:ext cx="1734542" cy="11913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BF48630-ADC1-B25C-003F-263A2C908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131" y="3146255"/>
            <a:ext cx="137048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22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DJEČJA IGRALIŠTA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40" y="1404790"/>
            <a:ext cx="4123266" cy="495962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r-HR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Radovi u 2023</a:t>
            </a:r>
            <a:r>
              <a:rPr lang="en-US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Dječje igralište Monte Zaro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159.268,00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Multifunkcionalno igralište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Valica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Monvidal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305.263,00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Park i dječje igralište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Nobileova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152.634,00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Multifunkcionalno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igralište u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Štinjanu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3000" dirty="0">
                <a:solidFill>
                  <a:schemeClr val="accent1">
                    <a:lumMod val="75000"/>
                  </a:schemeClr>
                </a:solidFill>
              </a:rPr>
              <a:t>26.545,00 EUR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A4C3E0-417E-1D22-21E6-B79DA66B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212" y="1837803"/>
            <a:ext cx="5897884" cy="37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0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DJEČJA IGRALIŠTA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92406" y="1632730"/>
            <a:ext cx="4123266" cy="4240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Dovršetak dokumentacije: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Dječje igralište Park grada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Graza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inkluzivni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park)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26.545,00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hr-HR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Sportsko rekreacijska zona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Marsovo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polje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79.634,00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C2998D-0B3F-B0D2-33B9-EB5979F35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0" t="13520" r="21808" b="7452"/>
          <a:stretch/>
        </p:blipFill>
        <p:spPr bwMode="auto">
          <a:xfrm>
            <a:off x="4879370" y="948382"/>
            <a:ext cx="3786651" cy="2567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6DE124-8D9A-0DCB-20A9-9FE29557D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2" t="17633" r="19499" b="20448"/>
          <a:stretch/>
        </p:blipFill>
        <p:spPr bwMode="auto">
          <a:xfrm>
            <a:off x="5109211" y="4128326"/>
            <a:ext cx="3326971" cy="1962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799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4956984" cy="1716741"/>
          </a:xfrm>
        </p:spPr>
        <p:txBody>
          <a:bodyPr/>
          <a:lstStyle/>
          <a:p>
            <a:r>
              <a:rPr lang="hr-HR" b="0" dirty="0"/>
              <a:t>IGRALIŠTE </a:t>
            </a:r>
            <a:r>
              <a:rPr lang="hr-HR" dirty="0"/>
              <a:t>VALKANE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7333" y="1748863"/>
            <a:ext cx="35611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817.000 EUR </a:t>
            </a:r>
          </a:p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(kapitalna </a:t>
            </a:r>
            <a:r>
              <a:rPr lang="hr-HR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pomoć tvrtki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‘Pula sport’</a:t>
            </a:r>
            <a:r>
              <a:rPr lang="hr-H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 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 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Izgradnja u prvoj polovici 2023. 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proširenje terena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drenaža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rasvjeta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svlačionice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novi travnjak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76" y="1748863"/>
            <a:ext cx="7353332" cy="35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8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NERAZVRSTANE CESTE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151" y="1326872"/>
            <a:ext cx="4123266" cy="49596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Radovi u 2023.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Trg Republike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199.085,00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(nastavlja se i u 2024.)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Marulićeva ulica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170.305,00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(nastavlja se i u 2024.)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spojna prometnica na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Paganoru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Brist –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Valdenaga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199.084,00 EUR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Ulica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Valdemuška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13.273,00 EUR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spojna prometnica D66 – Partizanski put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66.361,00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(početak ovisi o HC)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5511" y="1326872"/>
            <a:ext cx="4123266" cy="4240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860"/>
              </a:lnSpc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Dovršetak dokumentacije: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Fažanska cesta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</a:rPr>
              <a:t>91.579,00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nastavak ulice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Stoja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prema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Muzilu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</a:rPr>
              <a:t>172.540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Ulica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Marsovog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polja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</a:rPr>
              <a:t>39.817,00 EUR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4956984" cy="1716741"/>
          </a:xfrm>
        </p:spPr>
        <p:txBody>
          <a:bodyPr/>
          <a:lstStyle/>
          <a:p>
            <a:r>
              <a:rPr lang="hr-HR" dirty="0"/>
              <a:t>TRG REPUBLIKE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DFED10-D376-5F53-15D5-1EF5A5435D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0" t="13520" r="24272" b="5738"/>
          <a:stretch/>
        </p:blipFill>
        <p:spPr bwMode="auto">
          <a:xfrm>
            <a:off x="817913" y="1368734"/>
            <a:ext cx="5831658" cy="43227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8746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4956984" cy="1716741"/>
          </a:xfrm>
        </p:spPr>
        <p:txBody>
          <a:bodyPr/>
          <a:lstStyle/>
          <a:p>
            <a:r>
              <a:rPr lang="hr-HR" dirty="0"/>
              <a:t>MARULIĆEVA ULICA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D22D2-5EFF-E124-0E6B-F8D4840D9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7" t="35039" r="36804" b="27447"/>
          <a:stretch/>
        </p:blipFill>
        <p:spPr bwMode="auto">
          <a:xfrm>
            <a:off x="798666" y="1747125"/>
            <a:ext cx="8028867" cy="3308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564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PRIHODI I RASHODI</a:t>
            </a:r>
            <a:br>
              <a:rPr lang="hr-HR" dirty="0"/>
            </a:br>
            <a:r>
              <a:rPr lang="hr-HR" dirty="0"/>
              <a:t>2021. – 2023.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3005882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55514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7431242" cy="1716741"/>
          </a:xfrm>
        </p:spPr>
        <p:txBody>
          <a:bodyPr>
            <a:normAutofit fontScale="90000"/>
          </a:bodyPr>
          <a:lstStyle/>
          <a:p>
            <a:r>
              <a:rPr lang="hr-HR" b="0" dirty="0"/>
              <a:t>SPOJNA PROMETNICA NA PAGANORU: </a:t>
            </a:r>
            <a:r>
              <a:rPr lang="hr-HR" dirty="0"/>
              <a:t>BRIST - VALDENAGA</a:t>
            </a:r>
            <a:br>
              <a:rPr lang="hr-HR" dirty="0"/>
            </a:br>
            <a:br>
              <a:rPr lang="hr-HR" dirty="0"/>
            </a:b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81E59-7279-26F5-73BD-3890E0D27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1" t="16780" r="28303" b="45427"/>
          <a:stretch/>
        </p:blipFill>
        <p:spPr bwMode="auto">
          <a:xfrm>
            <a:off x="882994" y="2268071"/>
            <a:ext cx="5258481" cy="2292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8B1B13-201E-6A6B-5CAF-3435EFDC7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" t="12277" r="1749" b="11719"/>
          <a:stretch/>
        </p:blipFill>
        <p:spPr bwMode="auto">
          <a:xfrm>
            <a:off x="6760300" y="2268071"/>
            <a:ext cx="5045950" cy="2290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2492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7431242" cy="1716741"/>
          </a:xfrm>
        </p:spPr>
        <p:txBody>
          <a:bodyPr>
            <a:normAutofit/>
          </a:bodyPr>
          <a:lstStyle/>
          <a:p>
            <a:r>
              <a:rPr lang="hr-HR" dirty="0"/>
              <a:t>ULICA VALDEMUŠKA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37070-BB71-9C74-4B4D-0CD053A31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4" t="15997" r="19452" b="8594"/>
          <a:stretch/>
        </p:blipFill>
        <p:spPr bwMode="auto">
          <a:xfrm>
            <a:off x="748746" y="1495693"/>
            <a:ext cx="6028571" cy="39722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3543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7431242" cy="1716741"/>
          </a:xfrm>
        </p:spPr>
        <p:txBody>
          <a:bodyPr>
            <a:normAutofit fontScale="90000"/>
          </a:bodyPr>
          <a:lstStyle/>
          <a:p>
            <a:r>
              <a:rPr lang="hr-HR" b="0" dirty="0"/>
              <a:t>SPOJNA PROMETNICA D75/D66 – </a:t>
            </a:r>
            <a:r>
              <a:rPr lang="hr-HR" dirty="0"/>
              <a:t>PARTIZANSKI PUT</a:t>
            </a:r>
            <a:br>
              <a:rPr lang="hr-HR" dirty="0"/>
            </a:b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BD669-E0A3-F302-0582-6FE1DADA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2" y="1785726"/>
            <a:ext cx="4610422" cy="43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48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3640"/>
            <a:ext cx="8596668" cy="1320800"/>
          </a:xfrm>
        </p:spPr>
        <p:txBody>
          <a:bodyPr/>
          <a:lstStyle/>
          <a:p>
            <a:r>
              <a:rPr lang="hr-HR" dirty="0"/>
              <a:t>JAVNE POVRŠINE NA KOJIMA NIJE DOZVOLJEN PROMET MOTORNIH VOZILA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8874" y="2768742"/>
            <a:ext cx="2806684" cy="495962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Radovi u 2023.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Proboj uspona na Kaštel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729.975,00 EUR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Slika 1">
            <a:extLst>
              <a:ext uri="{FF2B5EF4-FFF2-40B4-BE49-F238E27FC236}">
                <a16:creationId xmlns:a16="http://schemas.microsoft.com/office/drawing/2014/main" id="{C2462660-0D1A-5FA6-7C93-D01CCD744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015706"/>
            <a:ext cx="6467622" cy="331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4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4C5A79-83CC-9617-E44F-43B74C01B8FC}"/>
              </a:ext>
            </a:extLst>
          </p:cNvPr>
          <p:cNvSpPr txBox="1">
            <a:spLocks/>
          </p:cNvSpPr>
          <p:nvPr/>
        </p:nvSpPr>
        <p:spPr>
          <a:xfrm>
            <a:off x="677334" y="26364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/>
              <a:t>JAVNE POVRŠINE NA KOJIMA NIJE DOZVOLJEN PROMET MOTORNIH VOZILA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BD6789-9665-3E6A-A259-A485DF6410CD}"/>
              </a:ext>
            </a:extLst>
          </p:cNvPr>
          <p:cNvSpPr txBox="1">
            <a:spLocks/>
          </p:cNvSpPr>
          <p:nvPr/>
        </p:nvSpPr>
        <p:spPr>
          <a:xfrm>
            <a:off x="263605" y="1363227"/>
            <a:ext cx="4541121" cy="5410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860"/>
              </a:lnSpc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Dovršetak dokumentacije: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 err="1"/>
              <a:t>Kandlerova</a:t>
            </a:r>
            <a:r>
              <a:rPr lang="hr-HR" dirty="0"/>
              <a:t> ulica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145.996,00 EUR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Biciklističke staze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33.181,00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za izradu odgovarajuće dokumentacije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/>
              <a:t>za pripremu za izgradnju cca. 15 km staze – „</a:t>
            </a:r>
            <a:r>
              <a:rPr lang="hr-HR" dirty="0" err="1"/>
              <a:t>Lungo</a:t>
            </a:r>
            <a:r>
              <a:rPr lang="hr-HR" dirty="0"/>
              <a:t> bike” (Delfin-</a:t>
            </a:r>
            <a:r>
              <a:rPr lang="hr-HR" dirty="0" err="1"/>
              <a:t>Stoja</a:t>
            </a:r>
            <a:r>
              <a:rPr lang="hr-HR" dirty="0"/>
              <a:t>)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/>
              <a:t>Kupalište </a:t>
            </a:r>
            <a:r>
              <a:rPr lang="hr-HR" dirty="0" err="1"/>
              <a:t>Stoja</a:t>
            </a:r>
            <a:r>
              <a:rPr lang="hr-HR" sz="1050" dirty="0"/>
              <a:t> </a:t>
            </a:r>
            <a:r>
              <a:rPr lang="hr-HR" dirty="0"/>
              <a:t> -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51.787,00 EUR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/>
              <a:t>(projektna dokumentacija),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1.128.144,00 EUR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/>
              <a:t>Izvođenje radova za 2023. (ovisi o ITU)</a:t>
            </a:r>
            <a:endParaRPr lang="hr-HR" sz="1050" dirty="0"/>
          </a:p>
          <a:p>
            <a:pPr marL="0" indent="0" algn="ctr">
              <a:spcBef>
                <a:spcPts val="0"/>
              </a:spcBef>
              <a:buNone/>
            </a:pPr>
            <a:endParaRPr lang="hr-HR" sz="10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3ADDA-411C-3C8C-2FE3-F4652010B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15" t="31992" r="30378" b="14117"/>
          <a:stretch/>
        </p:blipFill>
        <p:spPr bwMode="auto">
          <a:xfrm>
            <a:off x="4885260" y="1584440"/>
            <a:ext cx="3689178" cy="2179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028976-9CB0-58AB-1532-209CD583E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26" y="4780426"/>
            <a:ext cx="2741968" cy="2019481"/>
          </a:xfrm>
          <a:prstGeom prst="rect">
            <a:avLst/>
          </a:prstGeom>
        </p:spPr>
      </p:pic>
      <p:pic>
        <p:nvPicPr>
          <p:cNvPr id="8" name="Slika 1">
            <a:extLst>
              <a:ext uri="{FF2B5EF4-FFF2-40B4-BE49-F238E27FC236}">
                <a16:creationId xmlns:a16="http://schemas.microsoft.com/office/drawing/2014/main" id="{72432F4F-74EF-32A0-0187-B45BBBD86B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6888" y="3044160"/>
            <a:ext cx="2980741" cy="235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9055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67D999-285C-D389-119E-19056367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STANOVI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FD61E2-61F7-50C9-B579-8A012F0B7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1673"/>
            <a:ext cx="8596668" cy="4479690"/>
          </a:xfrm>
        </p:spPr>
        <p:txBody>
          <a:bodyPr/>
          <a:lstStyle/>
          <a:p>
            <a:r>
              <a:rPr lang="en-GB" dirty="0"/>
              <a:t>Za </a:t>
            </a:r>
            <a:r>
              <a:rPr lang="en-GB" dirty="0" err="1"/>
              <a:t>naše</a:t>
            </a:r>
            <a:r>
              <a:rPr lang="en-GB" dirty="0"/>
              <a:t> </a:t>
            </a:r>
            <a:r>
              <a:rPr lang="en-GB" dirty="0" err="1"/>
              <a:t>stanove</a:t>
            </a:r>
            <a:r>
              <a:rPr lang="en-GB" dirty="0"/>
              <a:t> je </a:t>
            </a:r>
            <a:r>
              <a:rPr lang="en-GB" dirty="0" err="1"/>
              <a:t>predviđeno</a:t>
            </a:r>
            <a:r>
              <a:rPr lang="en-GB" dirty="0"/>
              <a:t> 760.000 </a:t>
            </a:r>
            <a:r>
              <a:rPr lang="en-GB" dirty="0" err="1"/>
              <a:t>eura</a:t>
            </a:r>
            <a:r>
              <a:rPr lang="en-GB" dirty="0"/>
              <a:t> u 2023. </a:t>
            </a:r>
            <a:r>
              <a:rPr lang="en-GB" dirty="0" err="1"/>
              <a:t>godini</a:t>
            </a:r>
            <a:r>
              <a:rPr lang="en-GB" dirty="0"/>
              <a:t>. </a:t>
            </a:r>
            <a:r>
              <a:rPr lang="en-GB" dirty="0" err="1"/>
              <a:t>Planira</a:t>
            </a:r>
            <a:r>
              <a:rPr lang="en-GB" dirty="0"/>
              <a:t> se </a:t>
            </a:r>
            <a:r>
              <a:rPr lang="en-GB" dirty="0" err="1"/>
              <a:t>izgraditi</a:t>
            </a:r>
            <a:r>
              <a:rPr lang="en-GB" dirty="0"/>
              <a:t> </a:t>
            </a:r>
            <a:r>
              <a:rPr lang="en-GB" dirty="0" err="1"/>
              <a:t>zgradu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6 </a:t>
            </a:r>
            <a:r>
              <a:rPr lang="en-GB" dirty="0" err="1"/>
              <a:t>stanova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Do </a:t>
            </a:r>
            <a:r>
              <a:rPr lang="en-GB" dirty="0" err="1"/>
              <a:t>petka</a:t>
            </a:r>
            <a:r>
              <a:rPr lang="hr-HR" dirty="0"/>
              <a:t>, 21. listopada,</a:t>
            </a:r>
            <a:r>
              <a:rPr lang="en-GB" dirty="0"/>
              <a:t> je </a:t>
            </a:r>
            <a:r>
              <a:rPr lang="en-GB" dirty="0" err="1"/>
              <a:t>rok</a:t>
            </a:r>
            <a:r>
              <a:rPr lang="en-GB" dirty="0"/>
              <a:t> za </a:t>
            </a:r>
            <a:r>
              <a:rPr lang="en-GB" dirty="0" err="1"/>
              <a:t>ponude</a:t>
            </a:r>
            <a:r>
              <a:rPr lang="en-GB" dirty="0"/>
              <a:t> za </a:t>
            </a:r>
            <a:r>
              <a:rPr lang="en-GB" dirty="0" err="1"/>
              <a:t>projektiranje</a:t>
            </a:r>
            <a:r>
              <a:rPr lang="en-GB" dirty="0"/>
              <a:t>, do </a:t>
            </a:r>
            <a:r>
              <a:rPr lang="en-GB" dirty="0" err="1"/>
              <a:t>prolje</a:t>
            </a:r>
            <a:r>
              <a:rPr lang="hr-HR" dirty="0"/>
              <a:t>ć</a:t>
            </a:r>
            <a:r>
              <a:rPr lang="en-GB" dirty="0"/>
              <a:t>a </a:t>
            </a:r>
            <a:r>
              <a:rPr lang="en-GB" dirty="0" err="1"/>
              <a:t>građevinska</a:t>
            </a:r>
            <a:r>
              <a:rPr lang="en-GB" dirty="0"/>
              <a:t> </a:t>
            </a:r>
            <a:r>
              <a:rPr lang="en-GB" dirty="0" err="1"/>
              <a:t>dozvola</a:t>
            </a:r>
            <a:r>
              <a:rPr lang="en-GB" dirty="0"/>
              <a:t>. Po</a:t>
            </a:r>
            <a:r>
              <a:rPr lang="hr-HR" dirty="0"/>
              <a:t>č</a:t>
            </a:r>
            <a:r>
              <a:rPr lang="en-GB" dirty="0" err="1"/>
              <a:t>injemo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izgradnjom</a:t>
            </a:r>
            <a:r>
              <a:rPr lang="en-GB" dirty="0"/>
              <a:t> u </a:t>
            </a:r>
            <a:r>
              <a:rPr lang="en-GB" dirty="0" err="1"/>
              <a:t>rujnu</a:t>
            </a:r>
            <a:r>
              <a:rPr lang="en-GB" dirty="0"/>
              <a:t>.</a:t>
            </a:r>
            <a:endParaRPr lang="hr-HR" dirty="0"/>
          </a:p>
          <a:p>
            <a:endParaRPr lang="hr-HR" dirty="0"/>
          </a:p>
          <a:p>
            <a:r>
              <a:rPr lang="hr-HR" dirty="0"/>
              <a:t>POS – 60 STANOVA – druga polovica 2023.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830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PULSKI </a:t>
            </a:r>
            <a:r>
              <a:rPr lang="hr-HR"/>
              <a:t>INOVACIJSKI</a:t>
            </a:r>
            <a:r>
              <a:rPr lang="en-US"/>
              <a:t> </a:t>
            </a:r>
            <a:r>
              <a:rPr lang="en-US" dirty="0"/>
              <a:t>CENTAR</a:t>
            </a:r>
            <a:br>
              <a:rPr lang="en-US" dirty="0"/>
            </a:br>
            <a:r>
              <a:rPr lang="hr-HR" sz="2400" b="0" dirty="0"/>
              <a:t> (strateški mega projekt, </a:t>
            </a:r>
            <a:r>
              <a:rPr lang="hr-HR" sz="2400" b="0" dirty="0" err="1"/>
              <a:t>brownfield</a:t>
            </a:r>
            <a:r>
              <a:rPr lang="hr-HR" sz="2400" b="0" dirty="0"/>
              <a:t>, EU fondovi)</a:t>
            </a:r>
            <a:endParaRPr lang="en-US" sz="24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795" y="3501511"/>
            <a:ext cx="3629694" cy="1426835"/>
          </a:xfrm>
        </p:spPr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Stvaranje IT zajednice zajedno     s partnerima iz industrije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>
              <a:spcBef>
                <a:spcPts val="0"/>
              </a:spcBef>
            </a:pP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Coworking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prostor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Potpora za start-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upove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...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619" y="2303229"/>
            <a:ext cx="2263215" cy="226321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14559" y="2385405"/>
            <a:ext cx="4315494" cy="1214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2023. uspostava „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Akceleratora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centru grada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100.000 EUR: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3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2BAB-3A4C-BC47-BB3B-7D691B63E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ADAPTACIJA VELIKE KAZALIŠNE DVORANE „PIETRO CISCUTTI“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F5A8-9A86-B244-899F-D4195F83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47" y="1904998"/>
            <a:ext cx="5536653" cy="1320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</a:rPr>
              <a:t>145.995 EUR </a:t>
            </a:r>
          </a:p>
          <a:p>
            <a:pPr marL="0" indent="0">
              <a:buNone/>
            </a:pPr>
            <a:r>
              <a:rPr lang="sr-Latn-RS" sz="2400" dirty="0"/>
              <a:t>(</a:t>
            </a:r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</a:rPr>
              <a:t>13.272 EUR </a:t>
            </a:r>
            <a:r>
              <a:rPr lang="sr-Latn-RS" sz="2400" dirty="0"/>
              <a:t>iz državnog proračuna)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D9E15-C414-C74B-8BE4-A89B8B8C4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87" y="3625646"/>
            <a:ext cx="5841259" cy="188624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048639F-0B6F-A5F9-7722-51A38CBC23CE}"/>
              </a:ext>
            </a:extLst>
          </p:cNvPr>
          <p:cNvSpPr txBox="1">
            <a:spLocks/>
          </p:cNvSpPr>
          <p:nvPr/>
        </p:nvSpPr>
        <p:spPr>
          <a:xfrm>
            <a:off x="567416" y="3253245"/>
            <a:ext cx="2972197" cy="2921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Prva faza zamjene kompletnog dekora u dvorani:</a:t>
            </a:r>
          </a:p>
          <a:p>
            <a:pPr marL="0">
              <a:spcBef>
                <a:spcPts val="0"/>
              </a:spcBef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Stolice i tapecirung</a:t>
            </a:r>
          </a:p>
        </p:txBody>
      </p:sp>
    </p:spTree>
    <p:extLst>
      <p:ext uri="{BB962C8B-B14F-4D97-AF65-F5344CB8AC3E}">
        <p14:creationId xmlns:p14="http://schemas.microsoft.com/office/powerpoint/2010/main" val="1776006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GRADNJA PARKIRALIŠNIH KAPACITETA</a:t>
            </a:r>
            <a:br>
              <a:rPr lang="en-US" dirty="0"/>
            </a:br>
            <a:r>
              <a:rPr lang="hr-HR" sz="2400" b="0" dirty="0"/>
              <a:t> (strateški mega projekt, </a:t>
            </a:r>
            <a:r>
              <a:rPr lang="hr-HR" sz="2400" b="0" dirty="0" err="1"/>
              <a:t>brownfield</a:t>
            </a:r>
            <a:r>
              <a:rPr lang="hr-HR" sz="2400" b="0" dirty="0"/>
              <a:t>, EU fondovi)</a:t>
            </a:r>
            <a:endParaRPr lang="en-US" sz="2400" b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818096" y="264035"/>
            <a:ext cx="1351927" cy="1368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IZDVOJENI</a:t>
            </a:r>
          </a:p>
          <a:p>
            <a:pPr>
              <a:lnSpc>
                <a:spcPts val="1420"/>
              </a:lnSpc>
            </a:pPr>
            <a:r>
              <a:rPr lang="hr-HR" sz="1400" dirty="0">
                <a:solidFill>
                  <a:schemeClr val="bg1"/>
                </a:solidFill>
              </a:rPr>
              <a:t>PROJEKTI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703323" y="263640"/>
            <a:ext cx="1399030" cy="568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3300" b="0" dirty="0">
                <a:solidFill>
                  <a:schemeClr val="bg1"/>
                </a:solidFill>
              </a:rPr>
              <a:t>/2023.</a:t>
            </a:r>
            <a:endParaRPr lang="en-US" sz="33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28859" y="1881140"/>
            <a:ext cx="3791059" cy="12146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PARKIRALIŠTE BANOVČEVA ULICA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</a:rPr>
              <a:t>126.087,00 EUR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 izvođenje radova izgradnje navedenog parkirališta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21881" y="1881140"/>
            <a:ext cx="3602800" cy="4155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DINPro" charset="0"/>
                <a:ea typeface="DINPro" charset="0"/>
                <a:cs typeface="DINPro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MEĐUNARODNA KONFERENCIJA O URBANOJ MOBILNOSTI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26. – 28. listopada 2022.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MONTAŽNA I ROTO PARKIRALIŠTA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GARAŽNA KUĆA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MARSOVOM POLJU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Prva garažna kuća koja će se izgraditi u Puli, ali zbog važnosti teme o modelima, detaljima i dinamici ovaj dio ćemo zasebno predstaviti.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511-F026-0FF8-E022-1543801530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54" t="33135" r="36054" b="34492"/>
          <a:stretch/>
        </p:blipFill>
        <p:spPr bwMode="auto">
          <a:xfrm>
            <a:off x="841067" y="3201940"/>
            <a:ext cx="4201580" cy="2834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52163A-71A4-EBFC-BCF0-98AC342009FF}"/>
              </a:ext>
            </a:extLst>
          </p:cNvPr>
          <p:cNvCxnSpPr>
            <a:cxnSpLocks/>
          </p:cNvCxnSpPr>
          <p:nvPr/>
        </p:nvCxnSpPr>
        <p:spPr>
          <a:xfrm>
            <a:off x="5428527" y="1881140"/>
            <a:ext cx="0" cy="458910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43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548D-0E78-BE7B-B560-FA961F98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118" y="338924"/>
            <a:ext cx="5827638" cy="1320800"/>
          </a:xfrm>
        </p:spPr>
        <p:txBody>
          <a:bodyPr/>
          <a:lstStyle/>
          <a:p>
            <a:r>
              <a:rPr lang="hr-HR" dirty="0"/>
              <a:t>KARTA RADOVA U 2023.</a:t>
            </a:r>
            <a:endParaRPr lang="en-US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23D5FAF-A5DD-0D5E-0623-52CBCD46D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1270000"/>
            <a:ext cx="6571403" cy="534116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0ADE12F-188F-2415-A59F-0C5B0B08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28" y="246832"/>
            <a:ext cx="3381735" cy="280612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A7CC55-5D10-D7F3-29E4-AD71639C9F82}"/>
              </a:ext>
            </a:extLst>
          </p:cNvPr>
          <p:cNvSpPr txBox="1">
            <a:spLocks/>
          </p:cNvSpPr>
          <p:nvPr/>
        </p:nvSpPr>
        <p:spPr>
          <a:xfrm>
            <a:off x="1074674" y="3285607"/>
            <a:ext cx="1298769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OBNOVA FASADA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325AD6-A395-98CA-6423-5C120420DF35}"/>
              </a:ext>
            </a:extLst>
          </p:cNvPr>
          <p:cNvSpPr/>
          <p:nvPr/>
        </p:nvSpPr>
        <p:spPr>
          <a:xfrm>
            <a:off x="454033" y="3375212"/>
            <a:ext cx="561110" cy="107576"/>
          </a:xfrm>
          <a:prstGeom prst="rect">
            <a:avLst/>
          </a:prstGeom>
          <a:solidFill>
            <a:srgbClr val="FF93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BBD559-D72F-D856-8858-C244BE3A4609}"/>
              </a:ext>
            </a:extLst>
          </p:cNvPr>
          <p:cNvSpPr txBox="1">
            <a:spLocks/>
          </p:cNvSpPr>
          <p:nvPr/>
        </p:nvSpPr>
        <p:spPr>
          <a:xfrm>
            <a:off x="1074674" y="3527612"/>
            <a:ext cx="1428683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IGRALIŠTE VALKANE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0CB5AA-A62F-2932-D9DB-71E683584E60}"/>
              </a:ext>
            </a:extLst>
          </p:cNvPr>
          <p:cNvSpPr/>
          <p:nvPr/>
        </p:nvSpPr>
        <p:spPr>
          <a:xfrm>
            <a:off x="454033" y="3617217"/>
            <a:ext cx="561110" cy="107576"/>
          </a:xfrm>
          <a:prstGeom prst="rect">
            <a:avLst/>
          </a:prstGeom>
          <a:solidFill>
            <a:srgbClr val="942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FB5FD4-3530-46B2-2A5B-4B189C2278C3}"/>
              </a:ext>
            </a:extLst>
          </p:cNvPr>
          <p:cNvSpPr txBox="1">
            <a:spLocks/>
          </p:cNvSpPr>
          <p:nvPr/>
        </p:nvSpPr>
        <p:spPr>
          <a:xfrm>
            <a:off x="1074674" y="3774015"/>
            <a:ext cx="1298769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DJEČJA IGRALIŠTA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5BB62-9B57-2F6D-7F12-DB22FAA31E48}"/>
              </a:ext>
            </a:extLst>
          </p:cNvPr>
          <p:cNvSpPr/>
          <p:nvPr/>
        </p:nvSpPr>
        <p:spPr>
          <a:xfrm>
            <a:off x="454033" y="3863620"/>
            <a:ext cx="561110" cy="107576"/>
          </a:xfrm>
          <a:prstGeom prst="rect">
            <a:avLst/>
          </a:prstGeom>
          <a:solidFill>
            <a:srgbClr val="97D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3861DD-60F7-9916-391D-DEEDDBD07711}"/>
              </a:ext>
            </a:extLst>
          </p:cNvPr>
          <p:cNvSpPr txBox="1">
            <a:spLocks/>
          </p:cNvSpPr>
          <p:nvPr/>
        </p:nvSpPr>
        <p:spPr>
          <a:xfrm>
            <a:off x="1074674" y="4011987"/>
            <a:ext cx="1744726" cy="2970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PARKIRALIŠNI KAPACITETI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C0C4DF-DCEA-05C6-205F-827B2A36609D}"/>
              </a:ext>
            </a:extLst>
          </p:cNvPr>
          <p:cNvSpPr/>
          <p:nvPr/>
        </p:nvSpPr>
        <p:spPr>
          <a:xfrm>
            <a:off x="454033" y="4101593"/>
            <a:ext cx="561110" cy="107576"/>
          </a:xfrm>
          <a:prstGeom prst="rect">
            <a:avLst/>
          </a:prstGeom>
          <a:solidFill>
            <a:srgbClr val="FF4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5BD4E6-318A-53AE-C4B7-8137EEA47BC9}"/>
              </a:ext>
            </a:extLst>
          </p:cNvPr>
          <p:cNvSpPr txBox="1">
            <a:spLocks/>
          </p:cNvSpPr>
          <p:nvPr/>
        </p:nvSpPr>
        <p:spPr>
          <a:xfrm>
            <a:off x="1074674" y="4248092"/>
            <a:ext cx="1744726" cy="24827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ZELENI URBANI PROSTOR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09BBC-984A-4039-F0A7-BC1612D13E04}"/>
              </a:ext>
            </a:extLst>
          </p:cNvPr>
          <p:cNvSpPr/>
          <p:nvPr/>
        </p:nvSpPr>
        <p:spPr>
          <a:xfrm>
            <a:off x="454033" y="4337697"/>
            <a:ext cx="561110" cy="107576"/>
          </a:xfrm>
          <a:prstGeom prst="rect">
            <a:avLst/>
          </a:prstGeom>
          <a:solidFill>
            <a:srgbClr val="3756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9FD567C-5026-3269-C89C-FC32A2F7A5C8}"/>
              </a:ext>
            </a:extLst>
          </p:cNvPr>
          <p:cNvSpPr txBox="1">
            <a:spLocks/>
          </p:cNvSpPr>
          <p:nvPr/>
        </p:nvSpPr>
        <p:spPr>
          <a:xfrm>
            <a:off x="1074674" y="4496364"/>
            <a:ext cx="1627925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NERAZVRSTANE CESTE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A35BD6-E529-9D58-7531-76E0F65F5550}"/>
              </a:ext>
            </a:extLst>
          </p:cNvPr>
          <p:cNvSpPr/>
          <p:nvPr/>
        </p:nvSpPr>
        <p:spPr>
          <a:xfrm>
            <a:off x="454033" y="4585969"/>
            <a:ext cx="561110" cy="107576"/>
          </a:xfrm>
          <a:prstGeom prst="rect">
            <a:avLst/>
          </a:prstGeom>
          <a:solidFill>
            <a:srgbClr val="FE24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AE535A5-F997-334A-52C5-54812DE37B30}"/>
              </a:ext>
            </a:extLst>
          </p:cNvPr>
          <p:cNvSpPr txBox="1">
            <a:spLocks/>
          </p:cNvSpPr>
          <p:nvPr/>
        </p:nvSpPr>
        <p:spPr>
          <a:xfrm>
            <a:off x="1074674" y="4732468"/>
            <a:ext cx="1298769" cy="286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VRTIĆI I ŠKOLE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0F6161-748C-9E5F-2EF8-E6F2F0B3256F}"/>
              </a:ext>
            </a:extLst>
          </p:cNvPr>
          <p:cNvSpPr/>
          <p:nvPr/>
        </p:nvSpPr>
        <p:spPr>
          <a:xfrm>
            <a:off x="454033" y="4822073"/>
            <a:ext cx="561110" cy="107576"/>
          </a:xfrm>
          <a:prstGeom prst="rect">
            <a:avLst/>
          </a:prstGeom>
          <a:solidFill>
            <a:srgbClr val="3A8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3894771-323E-4E18-4F05-DC81E19D8CC6}"/>
              </a:ext>
            </a:extLst>
          </p:cNvPr>
          <p:cNvSpPr txBox="1">
            <a:spLocks/>
          </p:cNvSpPr>
          <p:nvPr/>
        </p:nvSpPr>
        <p:spPr>
          <a:xfrm>
            <a:off x="1074674" y="4960800"/>
            <a:ext cx="1744726" cy="2945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lnSpc>
                <a:spcPts val="352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DINPro" charset="0"/>
                <a:ea typeface="DINPro" charset="0"/>
                <a:cs typeface="DIN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hr-HR" sz="4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JAVNE POVRŠINE NA KOJIMA NIJE DOPUŠTEN PROMET MOTORNIM VOZILIMA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EA9153-31B1-DE41-DB16-9E0B7FFD5AB3}"/>
              </a:ext>
            </a:extLst>
          </p:cNvPr>
          <p:cNvSpPr/>
          <p:nvPr/>
        </p:nvSpPr>
        <p:spPr>
          <a:xfrm>
            <a:off x="454033" y="5050406"/>
            <a:ext cx="561110" cy="107576"/>
          </a:xfrm>
          <a:prstGeom prst="rect">
            <a:avLst/>
          </a:prstGeom>
          <a:solidFill>
            <a:srgbClr val="C2BA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09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UDIO NENAMJENSKIH I NAMJENSKIH </a:t>
            </a:r>
            <a:r>
              <a:rPr lang="hr-HR"/>
              <a:t>SREDSTAVA GRADA U PRORAČUNU ZA </a:t>
            </a:r>
            <a:r>
              <a:rPr lang="hr-HR" dirty="0"/>
              <a:t>2023.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384892"/>
              </p:ext>
            </p:extLst>
          </p:nvPr>
        </p:nvGraphicFramePr>
        <p:xfrm>
          <a:off x="2272145" y="2123641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1200" y="2503053"/>
            <a:ext cx="3121891" cy="179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PRIHODI, PRIMICI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I VIŠAK GRADA PULE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DINPro" charset="0"/>
                <a:ea typeface="DINPro" charset="0"/>
                <a:cs typeface="DINPro" charset="0"/>
              </a:rPr>
              <a:t>UKUPNO:</a:t>
            </a:r>
          </a:p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58.133.377,00</a:t>
            </a:r>
          </a:p>
        </p:txBody>
      </p:sp>
      <p:sp>
        <p:nvSpPr>
          <p:cNvPr id="8" name="Rectangle 7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1506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867" y="2092518"/>
            <a:ext cx="7766936" cy="1646302"/>
          </a:xfrm>
        </p:spPr>
        <p:txBody>
          <a:bodyPr/>
          <a:lstStyle/>
          <a:p>
            <a:pPr algn="l">
              <a:lnSpc>
                <a:spcPts val="4880"/>
              </a:lnSpc>
            </a:pPr>
            <a:r>
              <a:rPr lang="hr-HR" b="0" dirty="0"/>
              <a:t>HVALA! / GRAZIE!</a:t>
            </a:r>
            <a:endParaRPr lang="en-US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9" y="5791198"/>
            <a:ext cx="1827529" cy="8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4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999902" cy="646545"/>
          </a:xfrm>
        </p:spPr>
        <p:txBody>
          <a:bodyPr>
            <a:normAutofit/>
          </a:bodyPr>
          <a:lstStyle/>
          <a:p>
            <a:r>
              <a:rPr lang="hr-HR" sz="3300" dirty="0"/>
              <a:t>PLANIRANI PRIHODI I IZVORI FINANCIRANJA</a:t>
            </a:r>
            <a:endParaRPr lang="en-US" sz="33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077423"/>
              </p:ext>
            </p:extLst>
          </p:nvPr>
        </p:nvGraphicFramePr>
        <p:xfrm>
          <a:off x="277091" y="1376218"/>
          <a:ext cx="9079345" cy="477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7972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397788" y="1640773"/>
            <a:ext cx="8596668" cy="581890"/>
          </a:xfrm>
        </p:spPr>
        <p:txBody>
          <a:bodyPr>
            <a:normAutofit fontScale="90000"/>
          </a:bodyPr>
          <a:lstStyle/>
          <a:p>
            <a:r>
              <a:rPr lang="hr-HR" dirty="0"/>
              <a:t>PRORAČUNSKI KORISNIK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60519"/>
              </p:ext>
            </p:extLst>
          </p:nvPr>
        </p:nvGraphicFramePr>
        <p:xfrm>
          <a:off x="1222279" y="544134"/>
          <a:ext cx="7967902" cy="554737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64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4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PRORAČUNSKI KORISNIK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UKUPNO PLANIRANI</a:t>
                      </a:r>
                      <a:r>
                        <a:rPr lang="en-US" sz="800" b="1" baseline="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PRIHODI 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PLANIRANI VIŠAK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UKUPNO PLANIRANA SREDSTVA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Šijana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1.511.790,00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2.654,00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1.514.444,00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Stoja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1.147.389,00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2.655,00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1.150.044,00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Centar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1.192.772,00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4.000,00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1.196.772,00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Giusepina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Martinuzzi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1.546.250,00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2.600,00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1.548.850,00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Tone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Peruška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1.008.162,00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1.991,00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1.010.153,00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Kaštanjer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1.603.479,00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3.318,00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1.606.797,00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Vidikovac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1.519.747,00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5.309,00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1.525.056,00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Monte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Zaro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1.115.799,00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1.117.126,00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Veruda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1.320.726,00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17.958,00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1.338.684,00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Oš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Veli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Vrh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1.483.740,00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15.900,00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1.499.640,00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Škola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za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odgoj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obrazovanje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985.637,00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20.400,00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1.006.037,00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Decentralizirana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sredstva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škole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1.386.468,00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1.386.468,00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Pomoćnici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u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nastavi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551.788,00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551.788,00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Projekt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Školska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shema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1.991,00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1.991,00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Projekt Pulski vrtići za sretnije odrastanje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170.008,00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170.008,00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Projekt Dobra energija-solarna energija za zelenu tranziciju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81.169,00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81.169,00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Dječji vrtić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657.377,00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265,00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657.642,00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Dječji vrtić Mali Svijet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615.569,00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133,00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615.702,00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Dječji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vrtić-Scuola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dell`infanzia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Rin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Tin Tin Pula-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Pola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244.542,00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199,00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244.741,00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Dnevni centar za rehabilitaciju Veruda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643.291,00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643.955,00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Istarsko narodno kazalište-Gradsko kazalište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152.630,00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152.630,00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Gradska knjižnica i čitaonica Pula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339.860,00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1.000,00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340.860,00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Decentralizirana sredstva JVP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1.248.844,00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1.248.844,00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Javna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vatrogasna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postrojba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Pula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455.994,00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455.994,00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 odbor Kaštanjer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1.327,00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 odbor Veruda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398,00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398,00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 odbor Nova Veruda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Štinjan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7.698,00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7.698,00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Veli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Vrh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2.787,00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2.787,00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Busoler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663,00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663,00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Valdebek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133,00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133,00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Mjesni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odbor</a:t>
                      </a: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 </a:t>
                      </a:r>
                      <a:r>
                        <a:rPr lang="en-US" sz="800" dirty="0" err="1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Vidikovac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0,00</a:t>
                      </a:r>
                      <a:endParaRPr lang="en-GB" sz="80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664,00</a:t>
                      </a:r>
                      <a:endParaRPr lang="en-GB" sz="800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63158">
                <a:tc>
                  <a:txBody>
                    <a:bodyPr/>
                    <a:lstStyle/>
                    <a:p>
                      <a:pPr marL="453390" indent="-226695" algn="l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UKUPNO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20.999.356,00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80.373,00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tc>
                  <a:txBody>
                    <a:bodyPr/>
                    <a:lstStyle/>
                    <a:p>
                      <a:pPr marL="453390" indent="-226695" algn="r" fontAlgn="auto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DINPro" charset="0"/>
                          <a:ea typeface="DINPro" charset="0"/>
                          <a:cs typeface="DINPro" charset="0"/>
                        </a:rPr>
                        <a:t>21.079.729,00</a:t>
                      </a:r>
                      <a:endParaRPr lang="en-GB" sz="800" b="1" dirty="0">
                        <a:effectLst/>
                        <a:latin typeface="DINPro" charset="0"/>
                        <a:ea typeface="DINPro" charset="0"/>
                        <a:cs typeface="DINPro" charset="0"/>
                      </a:endParaRPr>
                    </a:p>
                  </a:txBody>
                  <a:tcPr marL="0" marR="108000" marT="0" marB="1800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99128" y="62485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63811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RASHODI I IZDACI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294954"/>
              </p:ext>
            </p:extLst>
          </p:nvPr>
        </p:nvGraphicFramePr>
        <p:xfrm>
          <a:off x="714278" y="2160588"/>
          <a:ext cx="8596312" cy="3881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979053" y="62485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714278" y="1334133"/>
            <a:ext cx="511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1600" dirty="0">
                <a:latin typeface="DINPro" charset="0"/>
                <a:ea typeface="DINPro" charset="0"/>
                <a:cs typeface="DINPro" charset="0"/>
              </a:rPr>
              <a:t>UKUPNI RASHODI I IZDACI PRORAČUNA GRADA PULE ZA 2023. GODINU PLANIRANI SU U IZNOSU OD</a:t>
            </a:r>
            <a:endParaRPr lang="en-US" sz="1600" dirty="0"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2286" y="1327878"/>
            <a:ext cx="51138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3300" b="1" dirty="0">
                <a:solidFill>
                  <a:schemeClr val="accent1">
                    <a:lumMod val="75000"/>
                  </a:schemeClr>
                </a:solidFill>
                <a:latin typeface="DINPro" charset="0"/>
                <a:ea typeface="DINPro" charset="0"/>
                <a:cs typeface="DINPro" charset="0"/>
              </a:rPr>
              <a:t>79.213.106,00  EUR</a:t>
            </a:r>
            <a:endParaRPr lang="en-US" sz="3300" b="1" dirty="0">
              <a:solidFill>
                <a:schemeClr val="accent1">
                  <a:lumMod val="75000"/>
                </a:schemeClr>
              </a:solidFill>
              <a:latin typeface="DINPro" charset="0"/>
              <a:ea typeface="DINPro" charset="0"/>
              <a:cs typeface="DIN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1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RASHODI I IZDACI PO UPRAVNIM TIJELIMA ZA 2023. GODINU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680788"/>
              </p:ext>
            </p:extLst>
          </p:nvPr>
        </p:nvGraphicFramePr>
        <p:xfrm>
          <a:off x="344825" y="2456873"/>
          <a:ext cx="8660630" cy="392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73890" y="1813534"/>
            <a:ext cx="725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hr-HR" sz="1600" b="1" dirty="0">
                <a:latin typeface="DINPro" charset="0"/>
                <a:ea typeface="DINPro" charset="0"/>
                <a:cs typeface="DINPro" charset="0"/>
              </a:rPr>
              <a:t>Planirani rashodi i izdaci po upravnim tijelima za 2023. godinu</a:t>
            </a:r>
            <a:r>
              <a:rPr lang="en-GB" sz="1600" dirty="0">
                <a:latin typeface="DINPro" charset="0"/>
                <a:ea typeface="DINPro" charset="0"/>
                <a:cs typeface="DINPro" charset="0"/>
              </a:rPr>
              <a:t> </a:t>
            </a:r>
            <a:endParaRPr lang="en-US" sz="1600" dirty="0">
              <a:latin typeface="DINPro" charset="0"/>
              <a:ea typeface="DINPro" charset="0"/>
              <a:cs typeface="DINPr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091" y="61983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DINCE-Bold" charset="0"/>
                <a:ea typeface="DINCE-Bold" charset="0"/>
                <a:cs typeface="DINCE-Bold" charset="0"/>
              </a:defRPr>
            </a:pPr>
            <a:r>
              <a:rPr lang="hr-HR" sz="900" i="1" dirty="0">
                <a:latin typeface="DINPro" charset="0"/>
                <a:ea typeface="DINPro" charset="0"/>
                <a:cs typeface="DINPro" charset="0"/>
              </a:rPr>
              <a:t>Prikazani iznosi u EUR zbog prelaska na tu valutu od 1. siječnja 2023.’</a:t>
            </a:r>
            <a:r>
              <a:rPr lang="en-GB" sz="900" b="1" dirty="0">
                <a:latin typeface="DINPro" charset="0"/>
                <a:ea typeface="DINPro" charset="0"/>
                <a:cs typeface="DINPro" charset="0"/>
              </a:rPr>
              <a:t>  </a:t>
            </a:r>
            <a:endParaRPr lang="en-US" sz="900" b="1" dirty="0">
              <a:latin typeface="DINPro" charset="0"/>
              <a:ea typeface="DINPro" charset="0"/>
              <a:cs typeface="DINPro" charset="0"/>
            </a:endParaRP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2283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867" y="2427782"/>
            <a:ext cx="3362262" cy="1646302"/>
          </a:xfrm>
        </p:spPr>
        <p:txBody>
          <a:bodyPr/>
          <a:lstStyle/>
          <a:p>
            <a:pPr algn="l">
              <a:lnSpc>
                <a:spcPts val="4880"/>
              </a:lnSpc>
            </a:pPr>
            <a:r>
              <a:rPr lang="hr-HR" sz="5300" dirty="0"/>
              <a:t>IZDVOJENI</a:t>
            </a:r>
            <a:br>
              <a:rPr lang="hr-HR" dirty="0"/>
            </a:br>
            <a:r>
              <a:rPr lang="hr-HR" dirty="0"/>
              <a:t>PROJEKTI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389" y="5791198"/>
            <a:ext cx="1827529" cy="8062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50976" y="2427782"/>
            <a:ext cx="4975412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chemeClr val="accent1"/>
                </a:solidFill>
                <a:latin typeface="DIN Next LT Pro" charset="0"/>
                <a:ea typeface="DIN Next LT Pro" charset="0"/>
                <a:cs typeface="DIN Next LT Pro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ts val="4880"/>
              </a:lnSpc>
            </a:pPr>
            <a:r>
              <a:rPr lang="hr-HR" sz="12600" b="0" dirty="0"/>
              <a:t>/2023.</a:t>
            </a:r>
            <a:endParaRPr lang="en-US" sz="12600" b="0" dirty="0"/>
          </a:p>
        </p:txBody>
      </p:sp>
    </p:spTree>
    <p:extLst>
      <p:ext uri="{BB962C8B-B14F-4D97-AF65-F5344CB8AC3E}">
        <p14:creationId xmlns:p14="http://schemas.microsoft.com/office/powerpoint/2010/main" val="51139679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1283</TotalTime>
  <Words>1953</Words>
  <Application>Microsoft Office PowerPoint</Application>
  <PresentationFormat>Široki zaslon</PresentationFormat>
  <Paragraphs>529</Paragraphs>
  <Slides>40</Slides>
  <Notes>4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48" baseType="lpstr">
      <vt:lpstr>Arial</vt:lpstr>
      <vt:lpstr>Calibri</vt:lpstr>
      <vt:lpstr>DIN Next LT Pro</vt:lpstr>
      <vt:lpstr>DINCE-Bold</vt:lpstr>
      <vt:lpstr>DINPro</vt:lpstr>
      <vt:lpstr>Trebuchet MS</vt:lpstr>
      <vt:lpstr>Wingdings 3</vt:lpstr>
      <vt:lpstr>Faseta</vt:lpstr>
      <vt:lpstr>  PRIJEDLOG PRORAČUNA GRADA PULE ZA 2023. </vt:lpstr>
      <vt:lpstr>VREMENSKI PLAN DONOŠENJA PRORAČUNA ZA 2023.</vt:lpstr>
      <vt:lpstr>PLANIRANI PRIHODI I RASHODI 2021. – 2023.</vt:lpstr>
      <vt:lpstr>UDIO NENAMJENSKIH I NAMJENSKIH SREDSTAVA GRADA U PRORAČUNU ZA 2023.</vt:lpstr>
      <vt:lpstr>PLANIRANI PRIHODI I IZVORI FINANCIRANJA</vt:lpstr>
      <vt:lpstr>PRORAČUNSKI KORISNIK</vt:lpstr>
      <vt:lpstr>PLANIRANI RASHODI I IZDACI</vt:lpstr>
      <vt:lpstr>PLANIRANI RASHODI I IZDACI PO UPRAVNIM TIJELIMA ZA 2023. GODINU</vt:lpstr>
      <vt:lpstr>IZDVOJENI PROJEKTI</vt:lpstr>
      <vt:lpstr>DOLCEVITA</vt:lpstr>
      <vt:lpstr>UGOVORENO 2022.  UGOVORI U PRIPREMI 2022.</vt:lpstr>
      <vt:lpstr>UGOVORI U NAJAVI 2023.</vt:lpstr>
      <vt:lpstr>SUFINANCIRANJE MJERA ENERGETSKE UČINKOVITOSTI</vt:lpstr>
      <vt:lpstr>UGRADNJA SOLARNIH ELEKTRANA </vt:lpstr>
      <vt:lpstr>ZELENI URBANI PROSTOR</vt:lpstr>
      <vt:lpstr>OTPAD</vt:lpstr>
      <vt:lpstr>BIOOTPAD, KANALIZACIJA i ODVODNJA</vt:lpstr>
      <vt:lpstr>VRTIĆI I ŠKOLE</vt:lpstr>
      <vt:lpstr>VRTIĆI I ŠKOLE</vt:lpstr>
      <vt:lpstr>VRTIĆI I ŠKOLE</vt:lpstr>
      <vt:lpstr>PODIZANJE STANDARDA U ŠKOLSTVU</vt:lpstr>
      <vt:lpstr>SOCIJALNA SKRB</vt:lpstr>
      <vt:lpstr>HOSPICIJ I DOM ZA STARIJE OSOBE Alfredo Štiglić</vt:lpstr>
      <vt:lpstr>DJEČJA IGRALIŠTA</vt:lpstr>
      <vt:lpstr>DJEČJA IGRALIŠTA</vt:lpstr>
      <vt:lpstr>IGRALIŠTE VALKANE</vt:lpstr>
      <vt:lpstr>NERAZVRSTANE CESTE</vt:lpstr>
      <vt:lpstr>TRG REPUBLIKE</vt:lpstr>
      <vt:lpstr>MARULIĆEVA ULICA</vt:lpstr>
      <vt:lpstr>SPOJNA PROMETNICA NA PAGANORU: BRIST - VALDENAGA  </vt:lpstr>
      <vt:lpstr>ULICA VALDEMUŠKA</vt:lpstr>
      <vt:lpstr>SPOJNA PROMETNICA D75/D66 – PARTIZANSKI PUT </vt:lpstr>
      <vt:lpstr>JAVNE POVRŠINE NA KOJIMA NIJE DOZVOLJEN PROMET MOTORNIH VOZILA</vt:lpstr>
      <vt:lpstr>PowerPoint prezentacija</vt:lpstr>
      <vt:lpstr>STANOVI</vt:lpstr>
      <vt:lpstr>PULSKI INOVACIJSKI CENTAR  (strateški mega projekt, brownfield, EU fondovi)</vt:lpstr>
      <vt:lpstr>ADAPTACIJA VELIKE KAZALIŠNE DVORANE „PIETRO CISCUTTI“</vt:lpstr>
      <vt:lpstr>GRADNJA PARKIRALIŠNIH KAPACITETA  (strateški mega projekt, brownfield, EU fondovi)</vt:lpstr>
      <vt:lpstr>KARTA RADOVA U 2023.</vt:lpstr>
      <vt:lpstr>HVALA! / 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PRIJEDLOG PRORAČUNA GRADA PULE ZA 2023.</dc:title>
  <dc:creator>Microsoft Office User</dc:creator>
  <cp:lastModifiedBy>Prusac-Fabris Jovana</cp:lastModifiedBy>
  <cp:revision>73</cp:revision>
  <dcterms:created xsi:type="dcterms:W3CDTF">2022-10-15T13:59:54Z</dcterms:created>
  <dcterms:modified xsi:type="dcterms:W3CDTF">2022-10-18T07:02:41Z</dcterms:modified>
</cp:coreProperties>
</file>