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4" r:id="rId2"/>
    <p:sldId id="367" r:id="rId3"/>
    <p:sldId id="306" r:id="rId4"/>
    <p:sldId id="366" r:id="rId5"/>
    <p:sldId id="365" r:id="rId6"/>
    <p:sldId id="368" r:id="rId7"/>
    <p:sldId id="363" r:id="rId8"/>
    <p:sldId id="359" r:id="rId9"/>
    <p:sldId id="313" r:id="rId10"/>
  </p:sldIdLst>
  <p:sldSz cx="9144000" cy="6858000" type="screen4x3"/>
  <p:notesSz cx="6662738" cy="9906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66"/>
    <a:srgbClr val="F8F200"/>
    <a:srgbClr val="CCCC00"/>
    <a:srgbClr val="99CC00"/>
    <a:srgbClr val="FFFF00"/>
    <a:srgbClr val="808000"/>
    <a:srgbClr val="CC9900"/>
    <a:srgbClr val="FFCC00"/>
    <a:srgbClr val="8DCD3F"/>
    <a:srgbClr val="CAC44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4656" autoAdjust="0"/>
    <p:restoredTop sz="92467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78" y="-78"/>
      </p:cViewPr>
      <p:guideLst>
        <p:guide orient="horz" pos="3119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775075" y="0"/>
            <a:ext cx="2886075" cy="495300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56EC51-F207-4665-A795-3C1D382A72A2}" type="datetimeFigureOut">
              <a:rPr lang="sr-Latn-CS"/>
              <a:pPr>
                <a:defRPr/>
              </a:pPr>
              <a:t>8.1.2014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887663" cy="495300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775075" y="9409113"/>
            <a:ext cx="2886075" cy="495300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33804D4-5D0C-4C45-865C-B8DEFE53F998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775075" y="0"/>
            <a:ext cx="2886075" cy="495300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595F999-39AB-44AF-86DD-2E422B53CDE9}" type="datetimeFigureOut">
              <a:rPr lang="sr-Latn-CS"/>
              <a:pPr>
                <a:defRPr/>
              </a:pPr>
              <a:t>8.1.2014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72" tIns="45336" rIns="90672" bIns="45336" rtlCol="0" anchor="ctr"/>
          <a:lstStyle/>
          <a:p>
            <a:pPr lvl="0"/>
            <a:endParaRPr lang="hr-HR" noProof="0" dirty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29238" cy="4457700"/>
          </a:xfrm>
          <a:prstGeom prst="rect">
            <a:avLst/>
          </a:prstGeom>
        </p:spPr>
        <p:txBody>
          <a:bodyPr vert="horz" lIns="90672" tIns="45336" rIns="90672" bIns="45336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887663" cy="495300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775075" y="9409113"/>
            <a:ext cx="2886075" cy="495300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5B6E60B-0196-4C85-AD05-BE0EC9BB701C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ED43-FBF3-494E-86E0-D42C1E1D10A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AF183-CF3A-4FD8-91AC-ACEB64AF6D5A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5987-EFF2-4B12-8227-BECDE8656BBC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4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BA759-46A7-46B1-B337-E70903F2A0F9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4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4" y="3938589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912CD-2579-4BC4-AA31-CDEAC4F83F09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4" y="1600204"/>
            <a:ext cx="4038600" cy="4525963"/>
          </a:xfrm>
        </p:spPr>
        <p:txBody>
          <a:bodyPr/>
          <a:lstStyle/>
          <a:p>
            <a:pPr lvl="0"/>
            <a:endParaRPr lang="hr-H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55BE-BB15-4969-95C9-283C0C8C22C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64E3D-3D24-41DF-B816-F86EE05729F2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7935-62D4-4084-9957-5CEE6FB4E8F0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4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B9B0-9ABB-4B1C-88B5-84F17F4440D2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BD9BA-10C6-49A4-9170-CDD4CAF533E4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7418B-EB1D-4FCF-8027-FEFCE269989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BCC81-EA8F-40AE-BC11-BDB4C2670807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E338-7ABF-4283-A570-F2F346A13D72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D20FB-93AF-40C3-AB7B-F93DB0F00AB1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EC33F04-1328-4BE8-BF98-C8B931CB9021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</p:sldLayoutIdLst>
  <p:transition spd="slow" advClick="0">
    <p:newsflash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276872"/>
            <a:ext cx="7308304" cy="122413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4400" b="1" dirty="0" smtClean="0"/>
              <a:t>Vijeće za komunalnu prevenciju u Gradu Puli</a:t>
            </a:r>
            <a:r>
              <a:rPr lang="hr-HR" sz="4400" dirty="0" smtClean="0"/>
              <a:t>  </a:t>
            </a:r>
          </a:p>
          <a:p>
            <a:pPr eaLnBrk="1" hangingPunct="1">
              <a:defRPr/>
            </a:pPr>
            <a:endParaRPr lang="hr-HR" sz="900" dirty="0" smtClean="0"/>
          </a:p>
          <a:p>
            <a:pPr eaLnBrk="1" hangingPunct="1">
              <a:defRPr/>
            </a:pPr>
            <a:endParaRPr lang="hr-HR" sz="1800" b="1" dirty="0" smtClean="0"/>
          </a:p>
          <a:p>
            <a:pPr eaLnBrk="1" hangingPunct="1">
              <a:defRPr/>
            </a:pPr>
            <a:r>
              <a:rPr lang="hr-HR" sz="3600" dirty="0" smtClean="0"/>
              <a:t>           </a:t>
            </a:r>
          </a:p>
          <a:p>
            <a:pPr eaLnBrk="1" hangingPunct="1">
              <a:defRPr/>
            </a:pPr>
            <a:r>
              <a:rPr lang="hr-HR" sz="2000" dirty="0" smtClean="0"/>
              <a:t>Elena Puh </a:t>
            </a:r>
            <a:r>
              <a:rPr lang="hr-HR" sz="2000" dirty="0" err="1" smtClean="0"/>
              <a:t>Belci</a:t>
            </a:r>
            <a:endParaRPr lang="hr-HR" sz="2000" dirty="0" smtClean="0"/>
          </a:p>
          <a:p>
            <a:pPr eaLnBrk="1" hangingPunct="1">
              <a:defRPr/>
            </a:pPr>
            <a:r>
              <a:rPr lang="hr-HR" sz="2000" dirty="0" smtClean="0"/>
              <a:t>Grad Pula</a:t>
            </a:r>
          </a:p>
          <a:p>
            <a:pPr eaLnBrk="1" hangingPunct="1">
              <a:defRPr/>
            </a:pPr>
            <a:endParaRPr lang="hr-HR" sz="1600" dirty="0" smtClean="0">
              <a:latin typeface="OCR A Extended" pitchFamily="50" charset="0"/>
            </a:endParaRPr>
          </a:p>
          <a:p>
            <a:pPr eaLnBrk="1" hangingPunct="1">
              <a:defRPr/>
            </a:pPr>
            <a:endParaRPr lang="hr-HR" sz="2400" dirty="0" smtClean="0">
              <a:latin typeface="OCR A Extended" pitchFamily="50" charset="0"/>
            </a:endParaRPr>
          </a:p>
          <a:p>
            <a:pPr eaLnBrk="1" hangingPunct="1">
              <a:defRPr/>
            </a:pPr>
            <a:endParaRPr lang="hr-HR" sz="2400" dirty="0" smtClean="0">
              <a:latin typeface="OCR A Extended" pitchFamily="50" charset="0"/>
            </a:endParaRPr>
          </a:p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r>
              <a:rPr lang="hr-HR" dirty="0" smtClean="0"/>
              <a:t>	</a:t>
            </a:r>
            <a:endParaRPr lang="hr-HR" sz="1200" b="1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hr-HR" b="1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436096" y="620688"/>
            <a:ext cx="2961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sz="3200" b="1" dirty="0" smtClean="0"/>
              <a:t>Novi izazovi</a:t>
            </a: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avokutnik 4"/>
          <p:cNvSpPr/>
          <p:nvPr/>
        </p:nvSpPr>
        <p:spPr>
          <a:xfrm>
            <a:off x="1187624" y="1844824"/>
            <a:ext cx="7000924" cy="642942"/>
          </a:xfrm>
          <a:prstGeom prst="rect">
            <a:avLst/>
          </a:prstGeom>
          <a:solidFill>
            <a:srgbClr val="FFFF66"/>
          </a:solidFill>
          <a:ln>
            <a:solidFill>
              <a:srgbClr val="F8F200">
                <a:alpha val="30196"/>
              </a:srgb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r-HR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r-HR" b="1" dirty="0">
                <a:solidFill>
                  <a:schemeClr val="tx1"/>
                </a:solidFill>
              </a:rPr>
              <a:t>Zajednica opterećena </a:t>
            </a:r>
            <a:r>
              <a:rPr lang="hr-HR" b="1" dirty="0" smtClean="0">
                <a:solidFill>
                  <a:schemeClr val="tx1"/>
                </a:solidFill>
              </a:rPr>
              <a:t>problemima / kriminalitetom</a:t>
            </a:r>
            <a:endParaRPr lang="hr-HR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Strelica dolje 11"/>
          <p:cNvSpPr/>
          <p:nvPr/>
        </p:nvSpPr>
        <p:spPr>
          <a:xfrm>
            <a:off x="2195736" y="2708920"/>
            <a:ext cx="714380" cy="2857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Strelica dolje 11"/>
          <p:cNvSpPr/>
          <p:nvPr/>
        </p:nvSpPr>
        <p:spPr>
          <a:xfrm>
            <a:off x="6300192" y="4293096"/>
            <a:ext cx="714380" cy="2857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" name="Strelica dolje 11"/>
          <p:cNvSpPr/>
          <p:nvPr/>
        </p:nvSpPr>
        <p:spPr>
          <a:xfrm>
            <a:off x="6300192" y="2708920"/>
            <a:ext cx="714380" cy="2857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" name="Strelica dolje 11"/>
          <p:cNvSpPr/>
          <p:nvPr/>
        </p:nvSpPr>
        <p:spPr>
          <a:xfrm>
            <a:off x="2195736" y="4293096"/>
            <a:ext cx="714380" cy="2857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2" name="Pravokutnik 6"/>
          <p:cNvSpPr/>
          <p:nvPr/>
        </p:nvSpPr>
        <p:spPr bwMode="auto">
          <a:xfrm>
            <a:off x="1115616" y="3284984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Apatičnost </a:t>
            </a:r>
          </a:p>
        </p:txBody>
      </p:sp>
      <p:sp>
        <p:nvSpPr>
          <p:cNvPr id="13" name="Pravokutnik 7"/>
          <p:cNvSpPr/>
          <p:nvPr/>
        </p:nvSpPr>
        <p:spPr bwMode="auto">
          <a:xfrm>
            <a:off x="5220072" y="3284984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Nedostatak kohezije </a:t>
            </a:r>
          </a:p>
        </p:txBody>
      </p:sp>
      <p:sp>
        <p:nvSpPr>
          <p:cNvPr id="14" name="Pravokutnik 8"/>
          <p:cNvSpPr/>
          <p:nvPr/>
        </p:nvSpPr>
        <p:spPr>
          <a:xfrm>
            <a:off x="1187624" y="4797152"/>
            <a:ext cx="7000924" cy="642942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Nedostaje zajednička akcija </a:t>
            </a:r>
          </a:p>
        </p:txBody>
      </p:sp>
      <p:sp>
        <p:nvSpPr>
          <p:cNvPr id="17" name="Pravokutnik 8"/>
          <p:cNvSpPr/>
          <p:nvPr/>
        </p:nvSpPr>
        <p:spPr>
          <a:xfrm>
            <a:off x="1187624" y="5733256"/>
            <a:ext cx="7000924" cy="642942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Tx/>
              <a:buChar char="-"/>
              <a:defRPr/>
            </a:pPr>
            <a:r>
              <a:rPr lang="hr-HR" dirty="0" smtClean="0"/>
              <a:t> Međuresorni pristup</a:t>
            </a:r>
          </a:p>
          <a:p>
            <a:pPr algn="ctr">
              <a:buFontTx/>
              <a:buChar char="-"/>
              <a:defRPr/>
            </a:pPr>
            <a:r>
              <a:rPr lang="hr-HR" dirty="0" smtClean="0"/>
              <a:t> Javno djelovanje</a:t>
            </a:r>
            <a:endParaRPr lang="hr-HR" dirty="0"/>
          </a:p>
        </p:txBody>
      </p:sp>
    </p:spTree>
  </p:cSld>
  <p:clrMapOvr>
    <a:masterClrMapping/>
  </p:clrMapOvr>
  <p:transition spd="slow" advClick="0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utnik 6"/>
          <p:cNvSpPr/>
          <p:nvPr/>
        </p:nvSpPr>
        <p:spPr bwMode="auto">
          <a:xfrm>
            <a:off x="3059832" y="4365104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Predsjednik ureda Državne uprave u IŽ </a:t>
            </a:r>
            <a:endParaRPr lang="hr-HR" dirty="0"/>
          </a:p>
        </p:txBody>
      </p:sp>
      <p:sp>
        <p:nvSpPr>
          <p:cNvPr id="5" name="Pravokutnik 6"/>
          <p:cNvSpPr/>
          <p:nvPr/>
        </p:nvSpPr>
        <p:spPr bwMode="auto">
          <a:xfrm>
            <a:off x="3059832" y="3429000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Predsjednica Općinskog suda u Puli 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 bwMode="auto">
          <a:xfrm>
            <a:off x="6215062" y="4365104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Ravnatelj Zavoda za javno zdravstvo IŽ</a:t>
            </a:r>
            <a:endParaRPr lang="hr-HR" dirty="0"/>
          </a:p>
        </p:txBody>
      </p:sp>
      <p:sp>
        <p:nvSpPr>
          <p:cNvPr id="8" name="Pravokutnik 6"/>
          <p:cNvSpPr/>
          <p:nvPr/>
        </p:nvSpPr>
        <p:spPr bwMode="auto">
          <a:xfrm>
            <a:off x="6215062" y="3429000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Predsjednica Gradskog društva Crvenog križa Pula </a:t>
            </a:r>
            <a:endParaRPr lang="hr-HR" dirty="0"/>
          </a:p>
        </p:txBody>
      </p:sp>
      <p:sp>
        <p:nvSpPr>
          <p:cNvPr id="9" name="Pravokutnik 6"/>
          <p:cNvSpPr/>
          <p:nvPr/>
        </p:nvSpPr>
        <p:spPr bwMode="auto">
          <a:xfrm>
            <a:off x="2987824" y="2132856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Zamjenica gradonačelnika</a:t>
            </a:r>
          </a:p>
          <a:p>
            <a:pPr algn="ctr">
              <a:defRPr/>
            </a:pPr>
            <a:r>
              <a:rPr lang="hr-HR" dirty="0" smtClean="0"/>
              <a:t>(predsjednica vijeća)</a:t>
            </a:r>
            <a:endParaRPr lang="hr-HR" dirty="0"/>
          </a:p>
        </p:txBody>
      </p:sp>
      <p:sp>
        <p:nvSpPr>
          <p:cNvPr id="13" name="Pravokutnik 6"/>
          <p:cNvSpPr/>
          <p:nvPr/>
        </p:nvSpPr>
        <p:spPr bwMode="auto">
          <a:xfrm>
            <a:off x="0" y="4365104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Pročelnik </a:t>
            </a:r>
            <a:r>
              <a:rPr lang="hr-HR" dirty="0" smtClean="0"/>
              <a:t>UO za komunalni sustav i imovinu </a:t>
            </a:r>
            <a:endParaRPr lang="hr-HR" dirty="0"/>
          </a:p>
        </p:txBody>
      </p:sp>
      <p:sp>
        <p:nvSpPr>
          <p:cNvPr id="14" name="Pravokutnik 6"/>
          <p:cNvSpPr/>
          <p:nvPr/>
        </p:nvSpPr>
        <p:spPr bwMode="auto">
          <a:xfrm>
            <a:off x="3059832" y="5301208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Ravnateljica Centra za socijalnu skrb u Puli </a:t>
            </a:r>
            <a:endParaRPr lang="hr-HR" dirty="0"/>
          </a:p>
        </p:txBody>
      </p:sp>
      <p:sp>
        <p:nvSpPr>
          <p:cNvPr id="15" name="Pravokutnik 6"/>
          <p:cNvSpPr/>
          <p:nvPr/>
        </p:nvSpPr>
        <p:spPr bwMode="auto">
          <a:xfrm>
            <a:off x="0" y="3429000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Pročelnica </a:t>
            </a:r>
            <a:r>
              <a:rPr lang="hr-HR" dirty="0" smtClean="0"/>
              <a:t>UO za društvene </a:t>
            </a:r>
            <a:r>
              <a:rPr lang="hr-HR" dirty="0" smtClean="0"/>
              <a:t>djelatnosti</a:t>
            </a:r>
            <a:endParaRPr lang="hr-HR" dirty="0"/>
          </a:p>
        </p:txBody>
      </p:sp>
      <p:sp>
        <p:nvSpPr>
          <p:cNvPr id="16" name="Pravokutnik 6"/>
          <p:cNvSpPr/>
          <p:nvPr/>
        </p:nvSpPr>
        <p:spPr bwMode="auto">
          <a:xfrm>
            <a:off x="0" y="5301208"/>
            <a:ext cx="2928938" cy="644525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Načelnica Policijske postaje Pula </a:t>
            </a:r>
            <a:endParaRPr lang="hr-HR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sz="3200" b="1" dirty="0" smtClean="0">
                <a:latin typeface="+mn-lt"/>
              </a:rPr>
              <a:t>Struktura vijeća u Gradu Puli:</a:t>
            </a:r>
            <a:endParaRPr lang="hr-HR" sz="3200" b="1" dirty="0">
              <a:latin typeface="+mn-lt"/>
            </a:endParaRP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vni poveznik 6"/>
          <p:cNvCxnSpPr/>
          <p:nvPr/>
        </p:nvCxnSpPr>
        <p:spPr>
          <a:xfrm>
            <a:off x="1835696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sz="3200" b="1" dirty="0" smtClean="0">
                <a:latin typeface="+mn-lt"/>
              </a:rPr>
              <a:t>Što očekujemo od </a:t>
            </a:r>
            <a:br>
              <a:rPr lang="hr-HR" sz="3200" b="1" dirty="0" smtClean="0">
                <a:latin typeface="+mn-lt"/>
              </a:rPr>
            </a:br>
            <a:r>
              <a:rPr lang="hr-HR" sz="3200" b="1" dirty="0" smtClean="0">
                <a:latin typeface="+mn-lt"/>
              </a:rPr>
              <a:t>vijeća za prevenciju?</a:t>
            </a:r>
            <a:endParaRPr lang="hr-HR" sz="3200" b="1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52528"/>
          </a:xfrm>
        </p:spPr>
        <p:txBody>
          <a:bodyPr/>
          <a:lstStyle/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/>
              <a:t>Pružiti vodstvo i podršku nositeljima kriminalno-preventivnih aktivnosti na lokalnoj razini;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800" dirty="0" smtClean="0"/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/>
              <a:t>Koordinirati aktivnosti različitih službi, ustanova, udruga i skupina građana;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800" dirty="0" smtClean="0"/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/>
              <a:t>Osigurati rano prepoznavanje kriminala i drugih oblika devijantnih ponašanja kao i problema koji ih generiraju;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800" dirty="0" smtClean="0"/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/>
              <a:t>Pronaći najbolju praksu i osigurati njenu primjenu;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hr-HR" sz="1800" dirty="0" smtClean="0"/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/>
              <a:t>Osposobljavati za sudjelovanje u prevenciji kriminaliteta;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800" dirty="0" smtClean="0"/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/>
              <a:t>Kriminalno-preventivne programe učiniti dostupnima osjetljivim skupinama stanovništva;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800" dirty="0" smtClean="0"/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/>
              <a:t>Osigurati pouzdanost kriminalno-preventivnih programa;</a:t>
            </a:r>
          </a:p>
          <a:p>
            <a:endParaRPr lang="hr-HR" dirty="0"/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sz="3200" b="1" dirty="0" smtClean="0">
                <a:latin typeface="+mn-lt"/>
              </a:rPr>
              <a:t>Čimbenici uspjeha:</a:t>
            </a:r>
            <a:br>
              <a:rPr lang="hr-HR" sz="3200" b="1" dirty="0" smtClean="0">
                <a:latin typeface="+mn-lt"/>
              </a:rPr>
            </a:br>
            <a:r>
              <a:rPr lang="hr-HR" sz="3200" b="1" dirty="0" smtClean="0">
                <a:latin typeface="+mn-lt"/>
              </a:rPr>
              <a:t>Njemačka iskustva</a:t>
            </a:r>
            <a:endParaRPr lang="hr-HR" sz="3200" b="1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53136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hr-HR" sz="2400" dirty="0" smtClean="0"/>
              <a:t>Iskorištavanje sinergijskih potencijala</a:t>
            </a:r>
          </a:p>
          <a:p>
            <a:pPr>
              <a:buFont typeface="Courier New" pitchFamily="49" charset="0"/>
              <a:buChar char="o"/>
            </a:pPr>
            <a:r>
              <a:rPr lang="hr-HR" sz="2400" dirty="0" smtClean="0"/>
              <a:t>Kreiranje lokalne politike</a:t>
            </a:r>
          </a:p>
          <a:p>
            <a:pPr>
              <a:buFont typeface="Courier New" pitchFamily="49" charset="0"/>
              <a:buChar char="o"/>
            </a:pPr>
            <a:r>
              <a:rPr lang="hr-HR" sz="2400" dirty="0" smtClean="0"/>
              <a:t>Umrežavanje resursa</a:t>
            </a:r>
          </a:p>
          <a:p>
            <a:pPr>
              <a:buFont typeface="Courier New" pitchFamily="49" charset="0"/>
              <a:buChar char="o"/>
            </a:pPr>
            <a:r>
              <a:rPr lang="hr-HR" sz="2400" dirty="0" smtClean="0"/>
              <a:t>Usmjerenje prema uzrocima i pristup rješavanja problema na licu mjesta</a:t>
            </a:r>
          </a:p>
          <a:p>
            <a:pPr>
              <a:buFont typeface="Courier New" pitchFamily="49" charset="0"/>
              <a:buChar char="o"/>
            </a:pPr>
            <a:r>
              <a:rPr lang="hr-HR" sz="2400" dirty="0" smtClean="0"/>
              <a:t>Mogućnost sudjelovanja građana kao konstitutivno obilježje lokalnog pristupa prevenciji</a:t>
            </a:r>
          </a:p>
          <a:p>
            <a:pPr>
              <a:buFont typeface="Courier New" pitchFamily="49" charset="0"/>
              <a:buChar char="o"/>
            </a:pPr>
            <a:r>
              <a:rPr lang="hr-HR" sz="2400" dirty="0" smtClean="0"/>
              <a:t>Ispitivanje javnosti kao ishodišna osnova</a:t>
            </a:r>
          </a:p>
          <a:p>
            <a:pPr>
              <a:buFont typeface="Courier New" pitchFamily="49" charset="0"/>
              <a:buChar char="o"/>
            </a:pPr>
            <a:r>
              <a:rPr lang="hr-HR" sz="2400" dirty="0" smtClean="0"/>
              <a:t>Prevencijski koncepti skrojeni prema mjeri</a:t>
            </a:r>
          </a:p>
          <a:p>
            <a:pPr>
              <a:buFont typeface="Courier New" pitchFamily="49" charset="0"/>
              <a:buChar char="o"/>
            </a:pPr>
            <a:r>
              <a:rPr lang="hr-HR" sz="2400" dirty="0" smtClean="0"/>
              <a:t>Inicijative usmjerene na socijalni prostor, dijelovima grada i četvrti</a:t>
            </a:r>
          </a:p>
          <a:p>
            <a:endParaRPr lang="hr-HR" dirty="0"/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sz="3200" b="1" dirty="0" smtClean="0">
                <a:latin typeface="+mn-lt"/>
              </a:rPr>
              <a:t>Pet razina modela rada </a:t>
            </a:r>
            <a:br>
              <a:rPr lang="hr-HR" sz="3200" b="1" dirty="0" smtClean="0">
                <a:latin typeface="+mn-lt"/>
              </a:rPr>
            </a:br>
            <a:r>
              <a:rPr lang="hr-HR" sz="3200" b="1" dirty="0" smtClean="0">
                <a:latin typeface="+mn-lt"/>
              </a:rPr>
              <a:t>lokalnih vijeća za prevenciju</a:t>
            </a:r>
            <a:endParaRPr lang="hr-HR" sz="3200" b="1" dirty="0">
              <a:latin typeface="+mn-lt"/>
            </a:endParaRPr>
          </a:p>
        </p:txBody>
      </p:sp>
      <p:sp>
        <p:nvSpPr>
          <p:cNvPr id="10" name="Pravokutnik 8"/>
          <p:cNvSpPr/>
          <p:nvPr/>
        </p:nvSpPr>
        <p:spPr>
          <a:xfrm>
            <a:off x="971600" y="4941168"/>
            <a:ext cx="7000924" cy="642942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Odabir i implementacija preventivnih programa koji su usmjereni na prioritetne rizične faktore</a:t>
            </a:r>
            <a:endParaRPr lang="hr-HR" dirty="0"/>
          </a:p>
        </p:txBody>
      </p:sp>
      <p:sp>
        <p:nvSpPr>
          <p:cNvPr id="11" name="Pravokutnik 8"/>
          <p:cNvSpPr/>
          <p:nvPr/>
        </p:nvSpPr>
        <p:spPr>
          <a:xfrm>
            <a:off x="1043608" y="6021288"/>
            <a:ext cx="7000924" cy="642942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Stalno praćenje rezultata i promjena u rizičnim faktorima</a:t>
            </a:r>
            <a:endParaRPr lang="hr-HR" dirty="0"/>
          </a:p>
        </p:txBody>
      </p:sp>
      <p:sp>
        <p:nvSpPr>
          <p:cNvPr id="12" name="Pravokutnik 8"/>
          <p:cNvSpPr/>
          <p:nvPr/>
        </p:nvSpPr>
        <p:spPr>
          <a:xfrm>
            <a:off x="971600" y="3861048"/>
            <a:ext cx="7000924" cy="642942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Određivanje prioriteta među rizičnim faktorima temeljem procjene podataka</a:t>
            </a:r>
            <a:endParaRPr lang="hr-HR" dirty="0"/>
          </a:p>
        </p:txBody>
      </p:sp>
      <p:sp>
        <p:nvSpPr>
          <p:cNvPr id="13" name="Pravokutnik 8"/>
          <p:cNvSpPr/>
          <p:nvPr/>
        </p:nvSpPr>
        <p:spPr>
          <a:xfrm>
            <a:off x="1043608" y="2852936"/>
            <a:ext cx="7000924" cy="642942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P</a:t>
            </a:r>
            <a:r>
              <a:rPr lang="hr-HR" dirty="0" smtClean="0">
                <a:solidFill>
                  <a:schemeClr val="tx1"/>
                </a:solidFill>
              </a:rPr>
              <a:t>rocjena rizičnih faktora u zajednici - </a:t>
            </a:r>
            <a:r>
              <a:rPr lang="hr-HR" dirty="0" smtClean="0">
                <a:solidFill>
                  <a:schemeClr val="tx1"/>
                </a:solidFill>
                <a:cs typeface="Times New Roman" pitchFamily="18" charset="0"/>
              </a:rPr>
              <a:t>identifikacija </a:t>
            </a:r>
            <a:r>
              <a:rPr lang="hr-HR" dirty="0" smtClean="0">
                <a:solidFill>
                  <a:schemeClr val="tx1"/>
                </a:solidFill>
              </a:rPr>
              <a:t>postojećih</a:t>
            </a:r>
            <a:endParaRPr lang="en-US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r-HR" dirty="0" smtClean="0">
                <a:solidFill>
                  <a:schemeClr val="tx1"/>
                </a:solidFill>
                <a:cs typeface="Times New Roman" pitchFamily="18" charset="0"/>
              </a:rPr>
              <a:t>resursa koji mogu odgovoriti na problem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4" name="Pravokutnik 8"/>
          <p:cNvSpPr/>
          <p:nvPr/>
        </p:nvSpPr>
        <p:spPr>
          <a:xfrm>
            <a:off x="1043608" y="1772816"/>
            <a:ext cx="7000924" cy="642942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Mobilizacija zajednice i stvaranja Vijeće za prevenciju</a:t>
            </a:r>
          </a:p>
        </p:txBody>
      </p:sp>
      <p:sp>
        <p:nvSpPr>
          <p:cNvPr id="15" name="Strelica dolje 11"/>
          <p:cNvSpPr/>
          <p:nvPr/>
        </p:nvSpPr>
        <p:spPr>
          <a:xfrm>
            <a:off x="3923928" y="5661248"/>
            <a:ext cx="714380" cy="2857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6" name="Strelica dolje 11"/>
          <p:cNvSpPr/>
          <p:nvPr/>
        </p:nvSpPr>
        <p:spPr>
          <a:xfrm>
            <a:off x="3923928" y="4581128"/>
            <a:ext cx="714380" cy="2857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7" name="Strelica dolje 11"/>
          <p:cNvSpPr/>
          <p:nvPr/>
        </p:nvSpPr>
        <p:spPr>
          <a:xfrm>
            <a:off x="3995936" y="2492896"/>
            <a:ext cx="714380" cy="2857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8" name="Strelica dolje 11"/>
          <p:cNvSpPr/>
          <p:nvPr/>
        </p:nvSpPr>
        <p:spPr>
          <a:xfrm>
            <a:off x="3995936" y="3573016"/>
            <a:ext cx="714380" cy="2857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ransition spd="slow" advClick="0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sz="3200" b="1" dirty="0" smtClean="0">
                <a:latin typeface="+mn-lt"/>
              </a:rPr>
              <a:t>Teorija promjena</a:t>
            </a:r>
            <a:endParaRPr lang="hr-HR" sz="3200" b="1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381947"/>
          </a:xfrm>
        </p:spPr>
        <p:txBody>
          <a:bodyPr/>
          <a:lstStyle/>
          <a:p>
            <a:pPr eaLnBrk="1" hangingPunct="1"/>
            <a:endParaRPr lang="hr-HR" sz="2400" dirty="0" smtClean="0"/>
          </a:p>
          <a:p>
            <a:pPr eaLnBrk="1" hangingPunct="1"/>
            <a:r>
              <a:rPr lang="hr-HR" sz="2800" dirty="0" smtClean="0"/>
              <a:t>Potrebne su 2-5 godina za uočavanje promjena u rizičnim faktorima koji su prioritetni</a:t>
            </a:r>
          </a:p>
          <a:p>
            <a:pPr eaLnBrk="1" hangingPunct="1">
              <a:buNone/>
            </a:pPr>
            <a:endParaRPr lang="hr-HR" sz="2800" dirty="0" smtClean="0"/>
          </a:p>
          <a:p>
            <a:pPr eaLnBrk="1" hangingPunct="1"/>
            <a:r>
              <a:rPr lang="hr-HR" sz="2800" dirty="0" smtClean="0"/>
              <a:t>5 i više godina za uočavanje efekata na delikvenciju ili zlouporabu </a:t>
            </a:r>
            <a:r>
              <a:rPr lang="hr-HR" sz="2800" smtClean="0"/>
              <a:t>sredstava ovisnosti</a:t>
            </a:r>
            <a:endParaRPr lang="hr-HR" sz="2800" dirty="0"/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sz="3200" b="1" dirty="0" smtClean="0"/>
              <a:t>Čimbenici koji utječu na</a:t>
            </a:r>
            <a:br>
              <a:rPr lang="hr-HR" sz="3200" b="1" dirty="0" smtClean="0"/>
            </a:br>
            <a:r>
              <a:rPr lang="hr-HR" sz="3200" b="1" dirty="0" smtClean="0"/>
              <a:t> uspjeh prevencije u zajednici</a:t>
            </a:r>
            <a:endParaRPr lang="hr-HR" sz="3200" b="1" dirty="0"/>
          </a:p>
        </p:txBody>
      </p:sp>
      <p:grpSp>
        <p:nvGrpSpPr>
          <p:cNvPr id="8" name="Grupa 38"/>
          <p:cNvGrpSpPr>
            <a:grpSpLocks noGrp="1"/>
          </p:cNvGrpSpPr>
          <p:nvPr>
            <p:ph idx="1"/>
          </p:nvPr>
        </p:nvGrpSpPr>
        <p:grpSpPr bwMode="auto">
          <a:xfrm>
            <a:off x="467544" y="1772816"/>
            <a:ext cx="8229600" cy="4813995"/>
            <a:chOff x="395288" y="1428736"/>
            <a:chExt cx="7534298" cy="4148013"/>
          </a:xfrm>
        </p:grpSpPr>
        <p:grpSp>
          <p:nvGrpSpPr>
            <p:cNvPr id="9" name="Grupa 29"/>
            <p:cNvGrpSpPr>
              <a:grpSpLocks/>
            </p:cNvGrpSpPr>
            <p:nvPr/>
          </p:nvGrpSpPr>
          <p:grpSpPr bwMode="auto">
            <a:xfrm>
              <a:off x="5786446" y="2170108"/>
              <a:ext cx="2143140" cy="3330594"/>
              <a:chOff x="5786446" y="2143116"/>
              <a:chExt cx="2362200" cy="3330594"/>
            </a:xfrm>
          </p:grpSpPr>
          <p:sp>
            <p:nvSpPr>
              <p:cNvPr id="26" name="Text Box 5"/>
              <p:cNvSpPr txBox="1">
                <a:spLocks noChangeArrowheads="1"/>
              </p:cNvSpPr>
              <p:nvPr/>
            </p:nvSpPr>
            <p:spPr bwMode="auto">
              <a:xfrm>
                <a:off x="5786455" y="2143085"/>
                <a:ext cx="2356941" cy="492110"/>
              </a:xfrm>
              <a:prstGeom prst="rect">
                <a:avLst/>
              </a:prstGeom>
              <a:noFill/>
              <a:ln w="38100" cmpd="dbl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hr-HR" sz="1400" dirty="0">
                    <a:latin typeface="+mn-lt"/>
                  </a:rPr>
                  <a:t>Osigurana sredstva </a:t>
                </a:r>
                <a:r>
                  <a:rPr lang="hr-HR" sz="1200" dirty="0">
                    <a:latin typeface="+mn-lt"/>
                  </a:rPr>
                  <a:t>(financijska,materijalna)</a:t>
                </a:r>
              </a:p>
            </p:txBody>
          </p:sp>
          <p:sp>
            <p:nvSpPr>
              <p:cNvPr id="27" name="Text Box 7"/>
              <p:cNvSpPr txBox="1">
                <a:spLocks noChangeArrowheads="1"/>
              </p:cNvSpPr>
              <p:nvPr/>
            </p:nvSpPr>
            <p:spPr bwMode="auto">
              <a:xfrm>
                <a:off x="5786455" y="4519501"/>
                <a:ext cx="2362191" cy="954059"/>
              </a:xfrm>
              <a:prstGeom prst="rect">
                <a:avLst/>
              </a:prstGeom>
              <a:noFill/>
              <a:ln w="38100" cmpd="dbl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hr-HR" sz="1400" dirty="0">
                    <a:latin typeface="+mn-lt"/>
                  </a:rPr>
                  <a:t>Razvijen sustav monitoringa tijekom provođenja i evaluacije učinjenog</a:t>
                </a:r>
              </a:p>
            </p:txBody>
          </p:sp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5786455" y="3363835"/>
                <a:ext cx="2356941" cy="307966"/>
              </a:xfrm>
              <a:prstGeom prst="rect">
                <a:avLst/>
              </a:prstGeom>
              <a:noFill/>
              <a:ln w="38100" cmpd="dbl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hr-HR" sz="1400" dirty="0">
                    <a:latin typeface="+mn-lt"/>
                  </a:rPr>
                  <a:t>Mjerljivi rezultati</a:t>
                </a:r>
              </a:p>
            </p:txBody>
          </p:sp>
        </p:grpSp>
        <p:grpSp>
          <p:nvGrpSpPr>
            <p:cNvPr id="10" name="Grupa 28"/>
            <p:cNvGrpSpPr>
              <a:grpSpLocks/>
            </p:cNvGrpSpPr>
            <p:nvPr/>
          </p:nvGrpSpPr>
          <p:grpSpPr bwMode="auto">
            <a:xfrm>
              <a:off x="395288" y="2170108"/>
              <a:ext cx="2133600" cy="2899707"/>
              <a:chOff x="395288" y="2143116"/>
              <a:chExt cx="2133600" cy="2899707"/>
            </a:xfrm>
          </p:grpSpPr>
          <p:sp>
            <p:nvSpPr>
              <p:cNvPr id="23" name="Text Box 3"/>
              <p:cNvSpPr txBox="1">
                <a:spLocks noChangeArrowheads="1"/>
              </p:cNvSpPr>
              <p:nvPr/>
            </p:nvSpPr>
            <p:spPr bwMode="auto">
              <a:xfrm>
                <a:off x="428625" y="2143085"/>
                <a:ext cx="2071695" cy="523859"/>
              </a:xfrm>
              <a:prstGeom prst="rect">
                <a:avLst/>
              </a:prstGeom>
              <a:noFill/>
              <a:ln w="38100" cmpd="dbl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hr-HR" sz="1400" dirty="0">
                    <a:latin typeface="+mn-lt"/>
                  </a:rPr>
                  <a:t>Podršku lokalne zajednice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428625" y="4519501"/>
                <a:ext cx="2071695" cy="523859"/>
              </a:xfrm>
              <a:prstGeom prst="rect">
                <a:avLst/>
              </a:prstGeom>
              <a:noFill/>
              <a:ln w="38100" cmpd="dbl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hr-HR" sz="1400" dirty="0">
                    <a:latin typeface="+mn-lt"/>
                  </a:rPr>
                  <a:t>Suradnju sa svim dionicima</a:t>
                </a:r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395288" y="3257477"/>
                <a:ext cx="2133607" cy="522271"/>
              </a:xfrm>
              <a:prstGeom prst="rect">
                <a:avLst/>
              </a:prstGeom>
              <a:noFill/>
              <a:ln w="38100" cmpd="dbl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hr-HR" sz="1400" dirty="0">
                    <a:latin typeface="+mn-lt"/>
                  </a:rPr>
                  <a:t>Sposoban, stručan i motiviran tim ljudi</a:t>
                </a:r>
              </a:p>
            </p:txBody>
          </p:sp>
        </p:grpSp>
        <p:grpSp>
          <p:nvGrpSpPr>
            <p:cNvPr id="11" name="Grupa 32"/>
            <p:cNvGrpSpPr>
              <a:grpSpLocks/>
            </p:cNvGrpSpPr>
            <p:nvPr/>
          </p:nvGrpSpPr>
          <p:grpSpPr bwMode="auto">
            <a:xfrm>
              <a:off x="3167062" y="1428736"/>
              <a:ext cx="1981210" cy="4148013"/>
              <a:chOff x="3143240" y="1428736"/>
              <a:chExt cx="1981210" cy="4148013"/>
            </a:xfrm>
          </p:grpSpPr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3143249" y="1428736"/>
                <a:ext cx="1981206" cy="677843"/>
              </a:xfrm>
              <a:prstGeom prst="rect">
                <a:avLst/>
              </a:prstGeom>
              <a:noFill/>
              <a:ln w="38100" cmpd="dbl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hr-HR" sz="1400" dirty="0">
                    <a:latin typeface="+mn-lt"/>
                  </a:rPr>
                  <a:t>Redovito planiranje </a:t>
                </a:r>
                <a:r>
                  <a:rPr lang="hr-HR" sz="1200" dirty="0">
                    <a:latin typeface="+mn-lt"/>
                  </a:rPr>
                  <a:t>(raspored aktivnosti koje vode provedbi)</a:t>
                </a: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3143249" y="4868745"/>
                <a:ext cx="1981206" cy="708004"/>
              </a:xfrm>
              <a:prstGeom prst="rect">
                <a:avLst/>
              </a:prstGeom>
              <a:noFill/>
              <a:ln w="38100" cmpd="dbl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ts val="0"/>
                  </a:spcBef>
                  <a:defRPr/>
                </a:pPr>
                <a:r>
                  <a:rPr lang="hr-HR" sz="1400" dirty="0">
                    <a:latin typeface="+mn-lt"/>
                  </a:rPr>
                  <a:t>Usmjerenost na stvarne potrebe </a:t>
                </a:r>
              </a:p>
              <a:p>
                <a:pPr algn="ctr">
                  <a:spcBef>
                    <a:spcPts val="0"/>
                  </a:spcBef>
                  <a:defRPr/>
                </a:pPr>
                <a:r>
                  <a:rPr lang="hr-HR" sz="1200" dirty="0">
                    <a:latin typeface="+mn-lt"/>
                  </a:rPr>
                  <a:t>(dobra procjena potreba)</a:t>
                </a:r>
              </a:p>
            </p:txBody>
          </p:sp>
          <p:sp>
            <p:nvSpPr>
              <p:cNvPr id="22" name="Text Box 11"/>
              <p:cNvSpPr txBox="1">
                <a:spLocks noChangeArrowheads="1"/>
              </p:cNvSpPr>
              <p:nvPr/>
            </p:nvSpPr>
            <p:spPr bwMode="auto">
              <a:xfrm>
                <a:off x="3148011" y="3041587"/>
                <a:ext cx="1971681" cy="954059"/>
              </a:xfrm>
              <a:prstGeom prst="rect">
                <a:avLst/>
              </a:prstGeom>
              <a:noFill/>
              <a:ln w="57150" cmpd="thickThin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 sz="1400" b="1" dirty="0">
                  <a:latin typeface="+mn-lt"/>
                </a:endParaRP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hr-HR" sz="1400" b="1" dirty="0">
                    <a:latin typeface="+mn-lt"/>
                  </a:rPr>
                  <a:t>Uspješan program …</a:t>
                </a:r>
                <a:endParaRPr lang="en-US" sz="1400" b="1" dirty="0">
                  <a:latin typeface="+mn-lt"/>
                </a:endParaRPr>
              </a:p>
              <a:p>
                <a:pPr algn="ctr">
                  <a:spcBef>
                    <a:spcPct val="50000"/>
                  </a:spcBef>
                  <a:defRPr/>
                </a:pPr>
                <a:endParaRPr lang="hr-HR" sz="1400" b="1" dirty="0">
                  <a:latin typeface="+mn-lt"/>
                </a:endParaRPr>
              </a:p>
            </p:txBody>
          </p:sp>
        </p:grp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157674" y="2333584"/>
              <a:ext cx="0" cy="53338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hr-HR" sz="1400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2643195" y="3571796"/>
              <a:ext cx="38100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hr-HR" sz="1400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V="1">
              <a:off x="4157674" y="4257576"/>
              <a:ext cx="0" cy="45718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hr-HR" sz="1400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5286390" y="3571796"/>
              <a:ext cx="38100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hr-HR" sz="140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5214953" y="2428831"/>
              <a:ext cx="404813" cy="43813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hr-HR" sz="1400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rot="16200000" flipH="1">
              <a:off x="2659871" y="2445492"/>
              <a:ext cx="404800" cy="43815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hr-HR" sz="1400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H="1" flipV="1">
              <a:off x="5214953" y="4143279"/>
              <a:ext cx="404813" cy="43813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hr-HR" sz="1400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rot="5400000" flipH="1" flipV="1">
              <a:off x="2659871" y="4159940"/>
              <a:ext cx="404800" cy="43815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hr-HR" sz="1400"/>
            </a:p>
          </p:txBody>
        </p:sp>
      </p:grpSp>
    </p:spTree>
  </p:cSld>
  <p:clrMapOvr>
    <a:masterClrMapping/>
  </p:clrMapOvr>
  <p:transition spd="slow" advClick="0" advTm="25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0"/>
            <a:ext cx="9144000" cy="1752600"/>
          </a:xfrm>
        </p:spPr>
        <p:txBody>
          <a:bodyPr/>
          <a:lstStyle/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sz="4000" dirty="0" smtClean="0"/>
          </a:p>
          <a:p>
            <a:pPr eaLnBrk="1" hangingPunct="1">
              <a:defRPr/>
            </a:pPr>
            <a:endParaRPr lang="hr-HR" dirty="0" smtClean="0"/>
          </a:p>
          <a:p>
            <a:pPr algn="l" eaLnBrk="1" hangingPunct="1">
              <a:defRPr/>
            </a:pPr>
            <a:r>
              <a:rPr lang="hr-HR" dirty="0" smtClean="0"/>
              <a:t>	</a:t>
            </a:r>
            <a:endParaRPr lang="hr-HR" sz="1200" b="1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hr-HR" b="1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242088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800" b="1" dirty="0" smtClean="0"/>
              <a:t>Zahvaljujem na pažnji!</a:t>
            </a:r>
            <a:endParaRPr lang="hr-HR" sz="4800" b="1" dirty="0"/>
          </a:p>
        </p:txBody>
      </p:sp>
      <p:pic>
        <p:nvPicPr>
          <p:cNvPr id="2050" name="Picture 2" descr="C:\Documents and Settings\rocnik\Desktop\untitl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933056"/>
            <a:ext cx="1115016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349</Words>
  <Application>Microsoft Office PowerPoint</Application>
  <PresentationFormat>On-screen Show (4:3)</PresentationFormat>
  <Paragraphs>87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Struktura vijeća u Gradu Puli:</vt:lpstr>
      <vt:lpstr>Što očekujemo od  vijeća za prevenciju?</vt:lpstr>
      <vt:lpstr>Čimbenici uspjeha: Njemačka iskustva</vt:lpstr>
      <vt:lpstr>Pet razina modela rada  lokalnih vijeća za prevenciju</vt:lpstr>
      <vt:lpstr>Teorija promjena</vt:lpstr>
      <vt:lpstr>Čimbenici koji utječu na  uspjeh prevencije u zajednici</vt:lpstr>
      <vt:lpstr>Slide 9</vt:lpstr>
    </vt:vector>
  </TitlesOfParts>
  <Company>Grad Pula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 Pula</dc:title>
  <dc:creator>Danijel Ferić</dc:creator>
  <cp:lastModifiedBy>mmosnja</cp:lastModifiedBy>
  <cp:revision>311</cp:revision>
  <dcterms:created xsi:type="dcterms:W3CDTF">2009-12-08T11:08:14Z</dcterms:created>
  <dcterms:modified xsi:type="dcterms:W3CDTF">2014-01-08T13:51:27Z</dcterms:modified>
</cp:coreProperties>
</file>