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9144000" cy="6858000" type="screen4x3"/>
  <p:notesSz cx="6858000" cy="1001395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33CCFF"/>
    <a:srgbClr val="9900FF"/>
    <a:srgbClr val="FF6600"/>
    <a:srgbClr val="00FFFF"/>
    <a:srgbClr val="66FF33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911" autoAdjust="0"/>
  </p:normalViewPr>
  <p:slideViewPr>
    <p:cSldViewPr>
      <p:cViewPr>
        <p:scale>
          <a:sx n="80" d="100"/>
          <a:sy n="80" d="100"/>
        </p:scale>
        <p:origin x="-1290" y="-14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hr-HR"/>
              <a:t>GRAD PULA - POLA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CE5C50F-9F57-4713-B8C3-DBC5B7A39B5F}" type="datetimeFigureOut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C3B1E11-21BF-4316-AB43-98FADBB76B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hr-HR"/>
              <a:t>GRAD PULA - POLA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1C740CE-3C3A-4F1E-90AF-5863A655F099}" type="datetimeFigureOut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2475"/>
            <a:ext cx="5003800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03" tIns="48202" rIns="96403" bIns="48202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150"/>
            <a:ext cx="5486400" cy="4506913"/>
          </a:xfrm>
          <a:prstGeom prst="rect">
            <a:avLst/>
          </a:prstGeom>
        </p:spPr>
        <p:txBody>
          <a:bodyPr vert="horz" lIns="96403" tIns="48202" rIns="96403" bIns="482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2300"/>
            <a:ext cx="2971800" cy="500063"/>
          </a:xfrm>
          <a:prstGeom prst="rect">
            <a:avLst/>
          </a:prstGeom>
        </p:spPr>
        <p:txBody>
          <a:bodyPr vert="horz" lIns="96403" tIns="48202" rIns="96403" bIns="482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62C077F-4B42-4A2C-ADC8-4F74A6FD6A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6387" name="Header Placeholder 3"/>
          <p:cNvSpPr txBox="1">
            <a:spLocks noGrp="1"/>
          </p:cNvSpPr>
          <p:nvPr/>
        </p:nvSpPr>
        <p:spPr bwMode="auto">
          <a:xfrm>
            <a:off x="0" y="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03" tIns="48202" rIns="96403" bIns="48202"/>
          <a:lstStyle/>
          <a:p>
            <a:r>
              <a:rPr lang="hr-HR" sz="1300">
                <a:latin typeface="Calibri" pitchFamily="34" charset="0"/>
              </a:rPr>
              <a:t>GRAD PULA - POLA</a:t>
            </a:r>
          </a:p>
        </p:txBody>
      </p:sp>
      <p:sp>
        <p:nvSpPr>
          <p:cNvPr id="16388" name="Slide Number Placeholder 4"/>
          <p:cNvSpPr txBox="1">
            <a:spLocks noGrp="1"/>
          </p:cNvSpPr>
          <p:nvPr/>
        </p:nvSpPr>
        <p:spPr bwMode="auto">
          <a:xfrm>
            <a:off x="3884613" y="9512300"/>
            <a:ext cx="2971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03" tIns="48202" rIns="96403" bIns="48202" anchor="b"/>
          <a:lstStyle/>
          <a:p>
            <a:pPr algn="r"/>
            <a:fld id="{53CBF16C-C7A1-4B76-9917-09177C87A1B5}" type="slidenum">
              <a:rPr lang="hr-HR" sz="1300">
                <a:latin typeface="Calibri" pitchFamily="34" charset="0"/>
              </a:rPr>
              <a:pPr algn="r"/>
              <a:t>1</a:t>
            </a:fld>
            <a:endParaRPr lang="hr-H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5BA2-2CB4-4C48-A14D-0C75FF0718BE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BFE28-9F5E-4477-82B8-990E96917C0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CCDD-3BC6-4110-8C08-B0B6DB9C7426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61847-B7C4-42C3-A903-2C85287195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60C7-CC37-4393-8D4A-1E0D12C893A0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F9B85-90BA-4883-992C-B08A018B698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EFE3-4167-4F27-BB97-4958CFB05E94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8257A-E914-4A19-B52F-FAB5C1AD1A8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0532F-8A5D-4E89-8288-7D1D247CB75D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E196-5F66-4AF1-ABA6-B9BBEB6EFF8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C244-0BE0-4311-85D6-40A182E641B7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F91F-0D9D-415D-BED1-E64D7913B79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2F36-7297-4B85-B305-F86DEB7613E7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69F0-8520-44FE-96CB-CBB93C32B36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C152-189A-4926-933D-05614D238EF1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CCD-26E8-48D4-AAA7-9C8DD1BC06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97D71-08B5-4201-89CA-216CE8CDA769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53F6-293B-4CB2-9BDD-EF333E819F1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B4F6-0AA8-4584-9967-8BC8EA54A3AB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9EEBB-0F3A-4CF9-8502-ACA49D499D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3A41-FFCF-4868-B3B8-BD66411269D4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1CD3-BBBE-45CA-A2EC-72B7477965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A2F948-4275-45E8-B89D-6CD4891E9923}" type="datetime1">
              <a:rPr lang="sr-Latn-CS"/>
              <a:pPr>
                <a:defRPr/>
              </a:pPr>
              <a:t>12.12.2019.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EAEA7-A7BC-40A1-8B40-A53AF916769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4180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400" b="1" dirty="0" smtClean="0">
                <a:solidFill>
                  <a:schemeClr val="bg1"/>
                </a:solidFill>
              </a:rPr>
              <a:t>GRAD PULA – KONCESIJE NA POMORSKOM DOBRU - PREGLED</a:t>
            </a:r>
            <a:endParaRPr lang="hr-HR" sz="24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764704"/>
            <a:ext cx="29523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1.	VALKANE –PRAGRANDE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2.	</a:t>
            </a:r>
            <a:r>
              <a:rPr lang="hr-HR" sz="1000" b="1" dirty="0" smtClean="0"/>
              <a:t>VALSALINE – PRAGRANDE</a:t>
            </a:r>
          </a:p>
          <a:p>
            <a:pPr>
              <a:tabLst>
                <a:tab pos="361950" algn="l"/>
              </a:tabLst>
            </a:pPr>
            <a:r>
              <a:rPr lang="hr-HR" sz="1000" b="1" dirty="0" smtClean="0"/>
              <a:t>3.	KATARINA MONUMENTI – 	PRAGRANDE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4.	KATARINA MONUMENTI – VODOVOD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5.	KATARINA MONUMENTI – PLINARA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6.	MORNAR/MOL – VEGA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7.	FIŽELA - TEHNOMONT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8.	PUNTIŽELA – ŠRD ŠTINJAN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9.	PUNTIŽELA – PRAGRANDE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10.	VERUDELA – AQUARIUM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11.	VALOVINE – WARM UP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12.	VERUDELA – ARENA HOSPITALITY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13.	PUNTIŽELA – PRAGRANDE </a:t>
            </a:r>
          </a:p>
          <a:p>
            <a:pPr marL="361950" indent="-361950">
              <a:tabLst>
                <a:tab pos="361950" algn="l"/>
              </a:tabLst>
            </a:pPr>
            <a:r>
              <a:rPr lang="hr-HR" sz="1000" b="1" dirty="0" smtClean="0"/>
              <a:t>14.	CRPNE STANICE JUŽNE PULSKE RIVIJERE – PRAGRANDE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15.	HIDROBAZA – HEP</a:t>
            </a:r>
          </a:p>
          <a:p>
            <a:pPr marL="361950" indent="-361950">
              <a:buAutoNum type="arabicPeriod" startAt="16"/>
              <a:tabLst>
                <a:tab pos="361950" algn="l"/>
              </a:tabLst>
            </a:pPr>
            <a:r>
              <a:rPr lang="hr-HR" sz="1000" b="1" dirty="0" smtClean="0"/>
              <a:t>LUKA NAUTIČKOG TURIZMA SV. KATARINA</a:t>
            </a:r>
          </a:p>
          <a:p>
            <a:pPr marL="361950" indent="-361950">
              <a:buAutoNum type="arabicPeriod" startAt="16"/>
              <a:tabLst>
                <a:tab pos="361950" algn="l"/>
              </a:tabLst>
            </a:pPr>
            <a:r>
              <a:rPr lang="hr-HR" sz="1000" b="1" dirty="0" smtClean="0"/>
              <a:t>ACI MARINA</a:t>
            </a:r>
          </a:p>
          <a:p>
            <a:pPr marL="228600" indent="-228600"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18.		SPORSTKA LUČICA DELFIN</a:t>
            </a:r>
          </a:p>
          <a:p>
            <a:pPr>
              <a:lnSpc>
                <a:spcPct val="150000"/>
              </a:lnSpc>
              <a:tabLst>
                <a:tab pos="361950" algn="l"/>
              </a:tabLst>
            </a:pPr>
            <a:r>
              <a:rPr lang="hr-HR" sz="1000" b="1" dirty="0" smtClean="0"/>
              <a:t>19.	MARINA VERUDA</a:t>
            </a:r>
          </a:p>
          <a:p>
            <a:pPr marL="228600" indent="-228600">
              <a:lnSpc>
                <a:spcPct val="150000"/>
              </a:lnSpc>
              <a:buAutoNum type="arabicPeriod" startAt="20"/>
              <a:tabLst>
                <a:tab pos="361950" algn="l"/>
              </a:tabLst>
            </a:pPr>
            <a:r>
              <a:rPr lang="hr-HR" sz="1000" b="1" dirty="0" smtClean="0"/>
              <a:t>    ULJANIK</a:t>
            </a:r>
          </a:p>
          <a:p>
            <a:pPr marL="228600" indent="-228600">
              <a:lnSpc>
                <a:spcPct val="150000"/>
              </a:lnSpc>
              <a:buAutoNum type="arabicPeriod" startAt="20"/>
              <a:tabLst>
                <a:tab pos="361950" algn="l"/>
              </a:tabLst>
            </a:pPr>
            <a:r>
              <a:rPr lang="hr-HR" sz="1000" b="1" dirty="0" smtClean="0"/>
              <a:t>    ISTRA CEMENT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56886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2483768" y="42210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3059832" y="501317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2267744" y="270892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2987824" y="486916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1547664" y="105273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1619672" y="908720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2915816" y="6021288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Oval 19"/>
          <p:cNvSpPr/>
          <p:nvPr/>
        </p:nvSpPr>
        <p:spPr>
          <a:xfrm>
            <a:off x="1691680" y="407707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20"/>
          <p:cNvSpPr/>
          <p:nvPr/>
        </p:nvSpPr>
        <p:spPr>
          <a:xfrm>
            <a:off x="3131840" y="609329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>
            <a:off x="1691680" y="1052736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Oval 22"/>
          <p:cNvSpPr/>
          <p:nvPr/>
        </p:nvSpPr>
        <p:spPr>
          <a:xfrm>
            <a:off x="1763688" y="836712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2123728" y="285293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3635896" y="3140968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2267744" y="378904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3491880" y="522920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3851920" y="5301208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3347864" y="371703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7524328" y="465313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8316416" y="486916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8028384" y="321297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>
            <a:off x="7668344" y="5085184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Oval 34"/>
          <p:cNvSpPr/>
          <p:nvPr/>
        </p:nvSpPr>
        <p:spPr>
          <a:xfrm>
            <a:off x="7164288" y="537321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Oval 35"/>
          <p:cNvSpPr/>
          <p:nvPr/>
        </p:nvSpPr>
        <p:spPr>
          <a:xfrm>
            <a:off x="8316416" y="2492896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2411760" y="242088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71800" y="5013176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5736" y="422108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27784" y="242088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5816" y="242088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59832" y="458112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Oval 43"/>
          <p:cNvSpPr/>
          <p:nvPr/>
        </p:nvSpPr>
        <p:spPr>
          <a:xfrm>
            <a:off x="8028384" y="227687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Rectangle 44"/>
          <p:cNvSpPr/>
          <p:nvPr/>
        </p:nvSpPr>
        <p:spPr>
          <a:xfrm>
            <a:off x="2195736" y="3429000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59632" y="980728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835696" y="1052736"/>
            <a:ext cx="2846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39752" y="5877272"/>
            <a:ext cx="5007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7624" y="3933056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75856" y="5949280"/>
            <a:ext cx="50071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835696" y="692696"/>
            <a:ext cx="5040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59632" y="620688"/>
            <a:ext cx="5040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547664" y="2708920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347864" y="2708920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275856" y="4797152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95936" y="5157192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843808" y="3356992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8" name="Oval 57"/>
          <p:cNvSpPr/>
          <p:nvPr/>
        </p:nvSpPr>
        <p:spPr>
          <a:xfrm>
            <a:off x="7596336" y="5589240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9" name="Oval 58"/>
          <p:cNvSpPr/>
          <p:nvPr/>
        </p:nvSpPr>
        <p:spPr>
          <a:xfrm>
            <a:off x="2627784" y="371703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0" name="Rectangle 59"/>
          <p:cNvSpPr/>
          <p:nvPr/>
        </p:nvSpPr>
        <p:spPr>
          <a:xfrm>
            <a:off x="2411760" y="3212976"/>
            <a:ext cx="5760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21</a:t>
            </a:r>
            <a:endParaRPr lang="en-US" sz="2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" name="Oval 60"/>
          <p:cNvSpPr/>
          <p:nvPr/>
        </p:nvSpPr>
        <p:spPr>
          <a:xfrm>
            <a:off x="8604448" y="4437112"/>
            <a:ext cx="144016" cy="144016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731520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51520" y="1268760"/>
            <a:ext cx="1770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SV. KATARINA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2676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FIŽELA - TEHNOMONT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78488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79512" y="1772816"/>
            <a:ext cx="7560840" cy="4176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231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PUNTIŽELA - PŠRD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5010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043608" y="2132856"/>
            <a:ext cx="3312368" cy="280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134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VALOVINE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7" y="1484783"/>
            <a:ext cx="4592737" cy="48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339752" y="1484784"/>
            <a:ext cx="3816424" cy="4464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 MARINA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904656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4355976" y="2420888"/>
            <a:ext cx="1296144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DELFIN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10371"/>
          <a:stretch>
            <a:fillRect/>
          </a:stretch>
        </p:blipFill>
        <p:spPr bwMode="auto">
          <a:xfrm>
            <a:off x="179512" y="1700808"/>
            <a:ext cx="5328592" cy="4623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331640" y="1844824"/>
            <a:ext cx="2088232" cy="2016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21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VERUDA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b="9355"/>
          <a:stretch>
            <a:fillRect/>
          </a:stretch>
        </p:blipFill>
        <p:spPr bwMode="auto">
          <a:xfrm>
            <a:off x="251520" y="1772816"/>
            <a:ext cx="499355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619672" y="2492896"/>
            <a:ext cx="3456384" cy="38164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ULJANIK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904656" cy="498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403648" y="1340768"/>
            <a:ext cx="3960440" cy="504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E53F6-293B-4CB2-9BDD-EF333E819F1E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ISTRA CEMENT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74638"/>
            <a:ext cx="9144000" cy="70609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KONCESIJE NA POMORSKOM DOBRU – </a:t>
            </a:r>
            <a:r>
              <a:rPr kumimoji="0" lang="hr-H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GOSPODARSKO KORIŠTENJE</a:t>
            </a: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6408712" cy="484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539552" y="4437112"/>
            <a:ext cx="1728192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2529</TotalTime>
  <Words>126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GRAD PULA – KONCESIJE NA POMORSKOM DOBRU - PREGLED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Ingrid Bulian</dc:creator>
  <cp:lastModifiedBy>ibulian</cp:lastModifiedBy>
  <cp:revision>209</cp:revision>
  <dcterms:created xsi:type="dcterms:W3CDTF">2014-10-20T10:15:21Z</dcterms:created>
  <dcterms:modified xsi:type="dcterms:W3CDTF">2019-12-12T14:12:44Z</dcterms:modified>
</cp:coreProperties>
</file>